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7" r:id="rId13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2" autoAdjust="0"/>
    <p:restoredTop sz="93692"/>
  </p:normalViewPr>
  <p:slideViewPr>
    <p:cSldViewPr snapToGrid="0" snapToObjects="1">
      <p:cViewPr varScale="1">
        <p:scale>
          <a:sx n="82" d="100"/>
          <a:sy n="82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EAF2-6198-4C71-9C27-399475E358AE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C922-A303-4D47-8D4E-2C82B9E5C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48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A72C-FC22-46F0-9120-72B4100E268A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4392-D3FE-4AB9-836F-B1991B15A1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4392-D3FE-4AB9-836F-B1991B15A1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4392-D3FE-4AB9-836F-B1991B15A1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" y="21463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5994399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994398" y="31818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994397" y="2146300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150100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50099" y="31818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50098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05798" y="42261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305797" y="3181884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05796" y="2146300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994398" y="11019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9474195" y="42261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474194" y="3181884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9474194" y="11019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617194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2" y="2191957"/>
            <a:ext cx="6565895" cy="2048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POWERPOINT</a:t>
            </a:r>
            <a:r>
              <a: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endParaRPr kumimoji="1" lang="en-US" altLang="zh-CN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2" y="4106858"/>
            <a:ext cx="50165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85681">
              <a:lnSpc>
                <a:spcPct val="130000"/>
              </a:lnSpc>
              <a:buNone/>
              <a:def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defTabSz="685681">
              <a:lnSpc>
                <a:spcPct val="130000"/>
              </a:lnSpc>
            </a:pP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2" y="4903454"/>
            <a:ext cx="2806700" cy="3139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OfficePLUS</a:t>
            </a:r>
            <a:endParaRPr kumimoji="1"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dc.officeplus.cn/t/33/CF843B91917E7B5BAA55EB332D39666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/>
        </p:blipFill>
        <p:spPr bwMode="auto">
          <a:xfrm>
            <a:off x="0" y="0"/>
            <a:ext cx="5164244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8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2533650" y="19939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8528049" y="4073792"/>
            <a:ext cx="1155701" cy="10443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9683749" y="30294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540747" y="1985176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7321544" y="940868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1377948" y="40737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377947" y="30294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00009" y="2197100"/>
            <a:ext cx="2861681" cy="20487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</a:rPr>
              <a:t> </a:t>
            </a:r>
            <a:endParaRPr kumimoji="1" lang="en-US" altLang="zh-CN" sz="66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YOU!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3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48317" y="4525019"/>
            <a:ext cx="2365063" cy="3139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6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OfficePLUS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6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39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9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Calibri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50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17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9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30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31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32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60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617262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6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50867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25664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00460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75256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465653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  <p:sp>
        <p:nvSpPr>
          <p:cNvPr id="27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181606" y="6213617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13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538288" y="2460973"/>
            <a:ext cx="1181100" cy="11811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3143249" y="3414714"/>
            <a:ext cx="1181100" cy="1181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43162" y="27622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8200" y="2948869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3451157"/>
            <a:ext cx="532357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681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681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2761997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93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29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>
            <a:off x="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2032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2032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 userDrawn="1"/>
        </p:nvSpPr>
        <p:spPr>
          <a:xfrm>
            <a:off x="4064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7" name="直角三角形 36"/>
          <p:cNvSpPr/>
          <p:nvPr userDrawn="1"/>
        </p:nvSpPr>
        <p:spPr>
          <a:xfrm rot="10800000">
            <a:off x="4064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rot="5400000">
            <a:off x="6096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9" name="直角三角形 38"/>
          <p:cNvSpPr/>
          <p:nvPr userDrawn="1"/>
        </p:nvSpPr>
        <p:spPr>
          <a:xfrm rot="16200000">
            <a:off x="6096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0" name="直角三角形 39"/>
          <p:cNvSpPr/>
          <p:nvPr userDrawn="1"/>
        </p:nvSpPr>
        <p:spPr>
          <a:xfrm>
            <a:off x="8128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1" name="直角三角形 40"/>
          <p:cNvSpPr/>
          <p:nvPr userDrawn="1"/>
        </p:nvSpPr>
        <p:spPr>
          <a:xfrm rot="10800000">
            <a:off x="8128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2" name="直角三角形 41"/>
          <p:cNvSpPr/>
          <p:nvPr userDrawn="1"/>
        </p:nvSpPr>
        <p:spPr>
          <a:xfrm rot="5400000">
            <a:off x="10160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3" name="直角三角形 42"/>
          <p:cNvSpPr/>
          <p:nvPr userDrawn="1"/>
        </p:nvSpPr>
        <p:spPr>
          <a:xfrm rot="16200000">
            <a:off x="10160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3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0" y="2181225"/>
            <a:ext cx="8953500" cy="3009900"/>
          </a:xfrm>
          <a:custGeom>
            <a:avLst/>
            <a:gdLst>
              <a:gd name="connsiteX0" fmla="*/ 0 w 8953500"/>
              <a:gd name="connsiteY0" fmla="*/ 0 h 3009900"/>
              <a:gd name="connsiteX1" fmla="*/ 8953500 w 8953500"/>
              <a:gd name="connsiteY1" fmla="*/ 0 h 3009900"/>
              <a:gd name="connsiteX2" fmla="*/ 7286617 w 8953500"/>
              <a:gd name="connsiteY2" fmla="*/ 3009900 h 3009900"/>
              <a:gd name="connsiteX3" fmla="*/ 0 w 89535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3009900">
                <a:moveTo>
                  <a:pt x="0" y="0"/>
                </a:moveTo>
                <a:lnTo>
                  <a:pt x="8953500" y="0"/>
                </a:lnTo>
                <a:lnTo>
                  <a:pt x="7286617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>
            <a:off x="7410450" y="2771775"/>
            <a:ext cx="4781550" cy="3009900"/>
          </a:xfrm>
          <a:custGeom>
            <a:avLst/>
            <a:gdLst>
              <a:gd name="connsiteX0" fmla="*/ 1666883 w 4781550"/>
              <a:gd name="connsiteY0" fmla="*/ 0 h 3009900"/>
              <a:gd name="connsiteX1" fmla="*/ 4781550 w 4781550"/>
              <a:gd name="connsiteY1" fmla="*/ 0 h 3009900"/>
              <a:gd name="connsiteX2" fmla="*/ 4781550 w 4781550"/>
              <a:gd name="connsiteY2" fmla="*/ 3009900 h 3009900"/>
              <a:gd name="connsiteX3" fmla="*/ 0 w 478155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009900">
                <a:moveTo>
                  <a:pt x="1666883" y="0"/>
                </a:moveTo>
                <a:lnTo>
                  <a:pt x="4781550" y="0"/>
                </a:lnTo>
                <a:lnTo>
                  <a:pt x="478155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8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73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0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1" r:id="rId3"/>
    <p:sldLayoutId id="2147483698" r:id="rId4"/>
    <p:sldLayoutId id="2147483699" r:id="rId5"/>
    <p:sldLayoutId id="2147483694" r:id="rId6"/>
    <p:sldLayoutId id="2147483692" r:id="rId7"/>
    <p:sldLayoutId id="2147483693" r:id="rId8"/>
    <p:sldLayoutId id="2147483695" r:id="rId9"/>
    <p:sldLayoutId id="2147483696" r:id="rId10"/>
    <p:sldLayoutId id="2147483701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s://www.google.cn/intl/zh-CN/chro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jszsms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jszsm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ww.yjszsms.com/help/faq/k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/>
          <p:cNvSpPr>
            <a:spLocks noGrp="1"/>
          </p:cNvSpPr>
          <p:nvPr>
            <p:ph type="body" sz="quarter" idx="12"/>
          </p:nvPr>
        </p:nvSpPr>
        <p:spPr>
          <a:xfrm>
            <a:off x="571502" y="2191957"/>
            <a:ext cx="6565895" cy="132343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dirty="0" err="1"/>
              <a:t>SouthSoft</a:t>
            </a:r>
            <a:r>
              <a:rPr lang="zh-CN" altLang="en-US" sz="4000" dirty="0"/>
              <a:t>远程视频面试平台考生操作说明</a:t>
            </a:r>
            <a:endParaRPr lang="zh-CN" altLang="en-US" sz="4000" kern="0" dirty="0">
              <a:sym typeface="Calibri" panose="020F0502020204030204" pitchFamily="34" charset="0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/>
          </p:nvPr>
        </p:nvSpPr>
        <p:spPr>
          <a:xfrm>
            <a:off x="571502" y="4106858"/>
            <a:ext cx="5016500" cy="605230"/>
          </a:xfrm>
        </p:spPr>
        <p:txBody>
          <a:bodyPr/>
          <a:lstStyle/>
          <a:p>
            <a:r>
              <a:rPr lang="zh-CN" altLang="en-US" sz="2800" dirty="0"/>
              <a:t>南京南软科技有限公司</a:t>
            </a:r>
            <a:endParaRPr lang="en-US" altLang="zh-CN" sz="2800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71502" y="4903454"/>
            <a:ext cx="2806700" cy="313928"/>
          </a:xfrm>
        </p:spPr>
        <p:txBody>
          <a:bodyPr/>
          <a:lstStyle/>
          <a:p>
            <a:r>
              <a:rPr lang="en-US" altLang="zh-CN" dirty="0"/>
              <a:t>www.yjszsms.com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4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7141370" cy="867930"/>
          </a:xfrm>
        </p:spPr>
        <p:txBody>
          <a:bodyPr/>
          <a:lstStyle/>
          <a:p>
            <a:r>
              <a:rPr lang="zh-CN" altLang="en-US" dirty="0"/>
              <a:t>面试完成 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</a:rPr>
              <a:t>切记面试过程中无需任何操作，等待面试已完成界面方可关闭浏览器！！！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33614" y="666099"/>
            <a:ext cx="980812" cy="923330"/>
          </a:xfrm>
        </p:spPr>
        <p:txBody>
          <a:bodyPr/>
          <a:lstStyle/>
          <a:p>
            <a:r>
              <a:rPr lang="en-US" altLang="zh-CN" sz="6000" dirty="0"/>
              <a:t>10</a:t>
            </a:r>
            <a:endParaRPr lang="zh-CN" altLang="en-US" sz="6000" dirty="0"/>
          </a:p>
        </p:txBody>
      </p:sp>
      <p:sp>
        <p:nvSpPr>
          <p:cNvPr id="5" name="矩形 4"/>
          <p:cNvSpPr/>
          <p:nvPr/>
        </p:nvSpPr>
        <p:spPr>
          <a:xfrm>
            <a:off x="3076839" y="5780413"/>
            <a:ext cx="4964981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681">
              <a:lnSpc>
                <a:spcPct val="15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进入面试后，一切按面试组的指挥进行。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085543-9B3A-4A3E-87E1-8C06655B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1634265"/>
            <a:ext cx="9858375" cy="47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745745" y="2197100"/>
            <a:ext cx="3570208" cy="212365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预祝大家</a:t>
            </a:r>
            <a:endParaRPr lang="en-US" altLang="zh-CN" kern="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面试顺利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4672288" y="4525019"/>
            <a:ext cx="1717129" cy="313928"/>
          </a:xfrm>
        </p:spPr>
        <p:txBody>
          <a:bodyPr/>
          <a:lstStyle/>
          <a:p>
            <a:pPr lvl="0"/>
            <a:r>
              <a:rPr lang="en-US" altLang="zh-CN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www.yjszsms.com</a:t>
            </a:r>
            <a:endParaRPr lang="zh-CN" altLang="en-US" kern="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4331495" cy="867930"/>
          </a:xfrm>
        </p:spPr>
        <p:txBody>
          <a:bodyPr/>
          <a:lstStyle/>
          <a:p>
            <a:r>
              <a:rPr lang="zh-CN" altLang="en-US" dirty="0"/>
              <a:t>远程面试环境、设备准备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4" name="3df65701-1997-45dc-9f8a-063259ac7a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E80C87E-1C36-477C-A95A-B94C6507CB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848" y="1202491"/>
            <a:ext cx="10842306" cy="4885601"/>
            <a:chOff x="674848" y="1202491"/>
            <a:chExt cx="10842306" cy="4885601"/>
          </a:xfrm>
        </p:grpSpPr>
        <p:grpSp>
          <p:nvGrpSpPr>
            <p:cNvPr id="5" name="íşḻíďè">
              <a:extLst>
                <a:ext uri="{FF2B5EF4-FFF2-40B4-BE49-F238E27FC236}">
                  <a16:creationId xmlns:a16="http://schemas.microsoft.com/office/drawing/2014/main" id="{BD94AEFD-4AAF-4476-9EAC-94B9FC5CA9BB}"/>
                </a:ext>
              </a:extLst>
            </p:cNvPr>
            <p:cNvGrpSpPr/>
            <p:nvPr/>
          </p:nvGrpSpPr>
          <p:grpSpPr>
            <a:xfrm>
              <a:off x="674848" y="2294012"/>
              <a:ext cx="4616542" cy="2628878"/>
              <a:chOff x="678183" y="2118591"/>
              <a:chExt cx="4616542" cy="2628878"/>
            </a:xfrm>
          </p:grpSpPr>
          <p:grpSp>
            <p:nvGrpSpPr>
              <p:cNvPr id="27" name="íṧ1îďê">
                <a:extLst>
                  <a:ext uri="{FF2B5EF4-FFF2-40B4-BE49-F238E27FC236}">
                    <a16:creationId xmlns:a16="http://schemas.microsoft.com/office/drawing/2014/main" id="{7C7303B3-77D4-4457-BB5D-4193CE663C77}"/>
                  </a:ext>
                </a:extLst>
              </p:cNvPr>
              <p:cNvGrpSpPr/>
              <p:nvPr/>
            </p:nvGrpSpPr>
            <p:grpSpPr>
              <a:xfrm>
                <a:off x="678183" y="2118591"/>
                <a:ext cx="4616542" cy="2628878"/>
                <a:chOff x="2448695" y="1658843"/>
                <a:chExt cx="7294608" cy="4153896"/>
              </a:xfrm>
            </p:grpSpPr>
            <p:grpSp>
              <p:nvGrpSpPr>
                <p:cNvPr id="29" name="iş1íḓé">
                  <a:extLst>
                    <a:ext uri="{FF2B5EF4-FFF2-40B4-BE49-F238E27FC236}">
                      <a16:creationId xmlns:a16="http://schemas.microsoft.com/office/drawing/2014/main" id="{D5F3C786-DAB6-4E37-9D6B-DD128CFE5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695" y="1658843"/>
                  <a:ext cx="7294608" cy="4153896"/>
                  <a:chOff x="8540751" y="4843463"/>
                  <a:chExt cx="8012112" cy="4562475"/>
                </a:xfrm>
                <a:effectLst/>
              </p:grpSpPr>
              <p:sp>
                <p:nvSpPr>
                  <p:cNvPr id="31" name="ïṥļïḍe">
                    <a:extLst>
                      <a:ext uri="{FF2B5EF4-FFF2-40B4-BE49-F238E27FC236}">
                        <a16:creationId xmlns:a16="http://schemas.microsoft.com/office/drawing/2014/main" id="{A2486375-1FA3-4219-B57F-A872895ED5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21800" y="4843463"/>
                    <a:ext cx="6480176" cy="4421188"/>
                  </a:xfrm>
                  <a:custGeom>
                    <a:avLst/>
                    <a:gdLst>
                      <a:gd name="T0" fmla="*/ 17508 w 18000"/>
                      <a:gd name="T1" fmla="*/ 12280 h 12281"/>
                      <a:gd name="T2" fmla="*/ 491 w 18000"/>
                      <a:gd name="T3" fmla="*/ 12280 h 12281"/>
                      <a:gd name="T4" fmla="*/ 0 w 18000"/>
                      <a:gd name="T5" fmla="*/ 11792 h 12281"/>
                      <a:gd name="T6" fmla="*/ 0 w 18000"/>
                      <a:gd name="T7" fmla="*/ 488 h 12281"/>
                      <a:gd name="T8" fmla="*/ 491 w 18000"/>
                      <a:gd name="T9" fmla="*/ 0 h 12281"/>
                      <a:gd name="T10" fmla="*/ 17508 w 18000"/>
                      <a:gd name="T11" fmla="*/ 0 h 12281"/>
                      <a:gd name="T12" fmla="*/ 17999 w 18000"/>
                      <a:gd name="T13" fmla="*/ 488 h 12281"/>
                      <a:gd name="T14" fmla="*/ 17999 w 18000"/>
                      <a:gd name="T15" fmla="*/ 11792 h 12281"/>
                      <a:gd name="T16" fmla="*/ 17508 w 18000"/>
                      <a:gd name="T17" fmla="*/ 12280 h 1228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000"/>
                      <a:gd name="T28" fmla="*/ 0 h 12281"/>
                      <a:gd name="T29" fmla="*/ 18000 w 18000"/>
                      <a:gd name="T30" fmla="*/ 12281 h 1228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000" h="12281">
                        <a:moveTo>
                          <a:pt x="17508" y="12280"/>
                        </a:moveTo>
                        <a:lnTo>
                          <a:pt x="491" y="12280"/>
                        </a:lnTo>
                        <a:cubicBezTo>
                          <a:pt x="220" y="12280"/>
                          <a:pt x="0" y="12061"/>
                          <a:pt x="0" y="11792"/>
                        </a:cubicBezTo>
                        <a:lnTo>
                          <a:pt x="0" y="488"/>
                        </a:lnTo>
                        <a:cubicBezTo>
                          <a:pt x="0" y="219"/>
                          <a:pt x="220" y="0"/>
                          <a:pt x="491" y="0"/>
                        </a:cubicBezTo>
                        <a:lnTo>
                          <a:pt x="17508" y="0"/>
                        </a:lnTo>
                        <a:cubicBezTo>
                          <a:pt x="17779" y="0"/>
                          <a:pt x="17999" y="219"/>
                          <a:pt x="17999" y="488"/>
                        </a:cubicBezTo>
                        <a:lnTo>
                          <a:pt x="17999" y="11792"/>
                        </a:lnTo>
                        <a:cubicBezTo>
                          <a:pt x="17999" y="12061"/>
                          <a:pt x="17779" y="12280"/>
                          <a:pt x="17508" y="12280"/>
                        </a:cubicBez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íşļiḋè">
                    <a:extLst>
                      <a:ext uri="{FF2B5EF4-FFF2-40B4-BE49-F238E27FC236}">
                        <a16:creationId xmlns:a16="http://schemas.microsoft.com/office/drawing/2014/main" id="{D30415FB-2E2E-40A3-9579-30A1B447EC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42336" y="9169402"/>
                    <a:ext cx="8008936" cy="142874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íś1ïďè">
                    <a:extLst>
                      <a:ext uri="{FF2B5EF4-FFF2-40B4-BE49-F238E27FC236}">
                        <a16:creationId xmlns:a16="http://schemas.microsoft.com/office/drawing/2014/main" id="{A427B204-7C23-42A6-A3CA-BF025B4063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42339" y="9169399"/>
                    <a:ext cx="8008939" cy="236539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noFill/>
                  <a:ln w="10080">
                    <a:solidFill>
                      <a:schemeClr val="tx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îśḻiḍé">
                    <a:extLst>
                      <a:ext uri="{FF2B5EF4-FFF2-40B4-BE49-F238E27FC236}">
                        <a16:creationId xmlns:a16="http://schemas.microsoft.com/office/drawing/2014/main" id="{4EE0C519-6D16-4B51-91A7-249EE7C017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40751" y="9312275"/>
                    <a:ext cx="8012112" cy="93663"/>
                  </a:xfrm>
                  <a:custGeom>
                    <a:avLst/>
                    <a:gdLst>
                      <a:gd name="T0" fmla="*/ 0 w 22256"/>
                      <a:gd name="T1" fmla="*/ 0 h 262"/>
                      <a:gd name="T2" fmla="*/ 870 w 22256"/>
                      <a:gd name="T3" fmla="*/ 261 h 262"/>
                      <a:gd name="T4" fmla="*/ 21418 w 22256"/>
                      <a:gd name="T5" fmla="*/ 261 h 262"/>
                      <a:gd name="T6" fmla="*/ 22255 w 22256"/>
                      <a:gd name="T7" fmla="*/ 0 h 262"/>
                      <a:gd name="T8" fmla="*/ 0 w 22256"/>
                      <a:gd name="T9" fmla="*/ 0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256"/>
                      <a:gd name="T16" fmla="*/ 0 h 262"/>
                      <a:gd name="T17" fmla="*/ 22256 w 22256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256" h="262">
                        <a:moveTo>
                          <a:pt x="0" y="0"/>
                        </a:moveTo>
                        <a:cubicBezTo>
                          <a:pt x="0" y="0"/>
                          <a:pt x="462" y="261"/>
                          <a:pt x="870" y="261"/>
                        </a:cubicBezTo>
                        <a:lnTo>
                          <a:pt x="21418" y="261"/>
                        </a:lnTo>
                        <a:cubicBezTo>
                          <a:pt x="21898" y="261"/>
                          <a:pt x="22255" y="0"/>
                          <a:pt x="22255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iślíḋé">
                    <a:extLst>
                      <a:ext uri="{FF2B5EF4-FFF2-40B4-BE49-F238E27FC236}">
                        <a16:creationId xmlns:a16="http://schemas.microsoft.com/office/drawing/2014/main" id="{755A5FE2-4590-4391-B358-8155130770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979275" y="9167813"/>
                    <a:ext cx="1141413" cy="88900"/>
                  </a:xfrm>
                  <a:custGeom>
                    <a:avLst/>
                    <a:gdLst>
                      <a:gd name="T0" fmla="*/ 0 w 3171"/>
                      <a:gd name="T1" fmla="*/ 0 h 249"/>
                      <a:gd name="T2" fmla="*/ 349 w 3171"/>
                      <a:gd name="T3" fmla="*/ 248 h 249"/>
                      <a:gd name="T4" fmla="*/ 2821 w 3171"/>
                      <a:gd name="T5" fmla="*/ 248 h 249"/>
                      <a:gd name="T6" fmla="*/ 3170 w 3171"/>
                      <a:gd name="T7" fmla="*/ 0 h 249"/>
                      <a:gd name="T8" fmla="*/ 0 w 317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1"/>
                      <a:gd name="T16" fmla="*/ 0 h 249"/>
                      <a:gd name="T17" fmla="*/ 3171 w 317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1" h="249">
                        <a:moveTo>
                          <a:pt x="0" y="0"/>
                        </a:moveTo>
                        <a:cubicBezTo>
                          <a:pt x="49" y="144"/>
                          <a:pt x="187" y="248"/>
                          <a:pt x="349" y="248"/>
                        </a:cubicBezTo>
                        <a:lnTo>
                          <a:pt x="2821" y="248"/>
                        </a:lnTo>
                        <a:cubicBezTo>
                          <a:pt x="2983" y="248"/>
                          <a:pt x="3120" y="144"/>
                          <a:pt x="3170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ïṥḷîḍè">
                    <a:extLst>
                      <a:ext uri="{FF2B5EF4-FFF2-40B4-BE49-F238E27FC236}">
                        <a16:creationId xmlns:a16="http://schemas.microsoft.com/office/drawing/2014/main" id="{31CFD99D-6035-45F7-85D6-3CA9E2540B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571413" y="4937125"/>
                    <a:ext cx="38100" cy="36513"/>
                  </a:xfrm>
                  <a:custGeom>
                    <a:avLst/>
                    <a:gdLst>
                      <a:gd name="T0" fmla="*/ 51 w 104"/>
                      <a:gd name="T1" fmla="*/ 102 h 103"/>
                      <a:gd name="T2" fmla="*/ 0 w 104"/>
                      <a:gd name="T3" fmla="*/ 51 h 103"/>
                      <a:gd name="T4" fmla="*/ 51 w 104"/>
                      <a:gd name="T5" fmla="*/ 0 h 103"/>
                      <a:gd name="T6" fmla="*/ 103 w 104"/>
                      <a:gd name="T7" fmla="*/ 51 h 103"/>
                      <a:gd name="T8" fmla="*/ 51 w 104"/>
                      <a:gd name="T9" fmla="*/ 102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103"/>
                      <a:gd name="T17" fmla="*/ 104 w 104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103">
                        <a:moveTo>
                          <a:pt x="51" y="102"/>
                        </a:moveTo>
                        <a:cubicBezTo>
                          <a:pt x="23" y="102"/>
                          <a:pt x="0" y="79"/>
                          <a:pt x="0" y="51"/>
                        </a:cubicBezTo>
                        <a:cubicBezTo>
                          <a:pt x="0" y="22"/>
                          <a:pt x="23" y="0"/>
                          <a:pt x="51" y="0"/>
                        </a:cubicBezTo>
                        <a:cubicBezTo>
                          <a:pt x="80" y="0"/>
                          <a:pt x="103" y="22"/>
                          <a:pt x="103" y="51"/>
                        </a:cubicBezTo>
                        <a:cubicBezTo>
                          <a:pt x="103" y="79"/>
                          <a:pt x="80" y="102"/>
                          <a:pt x="51" y="10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p14="http://schemas.microsoft.com/office/powerpoint/2010/main" xmlns:a14="http://schemas.microsoft.com/office/drawing/2010/main" xmlns:a16="http://schemas.microsoft.com/office/drawing/2014/main" xmlns:lc="http://schemas.openxmlformats.org/drawingml/2006/lockedCanvas" xmlns="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30" name="ïṧḻîḍe">
                  <a:extLst>
                    <a:ext uri="{FF2B5EF4-FFF2-40B4-BE49-F238E27FC236}">
                      <a16:creationId xmlns:a16="http://schemas.microsoft.com/office/drawing/2014/main" id="{F4531D40-AF00-4625-8919-F4298AAEF4EA}"/>
                    </a:ext>
                  </a:extLst>
                </p:cNvPr>
                <p:cNvSpPr/>
                <p:nvPr/>
              </p:nvSpPr>
              <p:spPr>
                <a:xfrm>
                  <a:off x="3387047" y="1980045"/>
                  <a:ext cx="5417906" cy="3417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ïŝļïḋé">
                <a:extLst>
                  <a:ext uri="{FF2B5EF4-FFF2-40B4-BE49-F238E27FC236}">
                    <a16:creationId xmlns:a16="http://schemas.microsoft.com/office/drawing/2014/main" id="{2A60517E-844C-4AB4-8684-868CB588C001}"/>
                  </a:ext>
                </a:extLst>
              </p:cNvPr>
              <p:cNvSpPr/>
              <p:nvPr/>
            </p:nvSpPr>
            <p:spPr>
              <a:xfrm>
                <a:off x="1272036" y="2317297"/>
                <a:ext cx="3428834" cy="2180426"/>
              </a:xfrm>
              <a:prstGeom prst="rect">
                <a:avLst/>
              </a:prstGeom>
              <a:blipFill>
                <a:blip r:embed="rId3"/>
                <a:stretch>
                  <a:fillRect l="-6549" r="-650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" name="肘形连接符 10">
              <a:extLst>
                <a:ext uri="{FF2B5EF4-FFF2-40B4-BE49-F238E27FC236}">
                  <a16:creationId xmlns:a16="http://schemas.microsoft.com/office/drawing/2014/main" id="{BE0FEDA0-8872-4171-A980-953DEBC61EAD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5474835" y="1606036"/>
              <a:ext cx="2586254" cy="1909390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11">
              <a:extLst>
                <a:ext uri="{FF2B5EF4-FFF2-40B4-BE49-F238E27FC236}">
                  <a16:creationId xmlns:a16="http://schemas.microsoft.com/office/drawing/2014/main" id="{8BA0ADF1-3E6B-4B0B-A284-56ADA54E3180}"/>
                </a:ext>
              </a:extLst>
            </p:cNvPr>
            <p:cNvCxnSpPr>
              <a:cxnSpLocks/>
              <a:stCxn id="10" idx="6"/>
              <a:endCxn id="15" idx="2"/>
            </p:cNvCxnSpPr>
            <p:nvPr/>
          </p:nvCxnSpPr>
          <p:spPr>
            <a:xfrm flipV="1">
              <a:off x="5474835" y="2909261"/>
              <a:ext cx="2586255" cy="606165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连接符 12">
              <a:extLst>
                <a:ext uri="{FF2B5EF4-FFF2-40B4-BE49-F238E27FC236}">
                  <a16:creationId xmlns:a16="http://schemas.microsoft.com/office/drawing/2014/main" id="{7B7426C5-D5DD-45B5-8D86-4D01D4D69951}"/>
                </a:ext>
              </a:extLst>
            </p:cNvPr>
            <p:cNvCxnSpPr>
              <a:cxnSpLocks/>
              <a:stCxn id="10" idx="6"/>
              <a:endCxn id="18" idx="2"/>
            </p:cNvCxnSpPr>
            <p:nvPr/>
          </p:nvCxnSpPr>
          <p:spPr>
            <a:xfrm>
              <a:off x="5474835" y="3515426"/>
              <a:ext cx="2586255" cy="713287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13">
              <a:extLst>
                <a:ext uri="{FF2B5EF4-FFF2-40B4-BE49-F238E27FC236}">
                  <a16:creationId xmlns:a16="http://schemas.microsoft.com/office/drawing/2014/main" id="{EDAC5AA5-42A5-4C49-B944-11B160527C0E}"/>
                </a:ext>
              </a:extLst>
            </p:cNvPr>
            <p:cNvCxnSpPr>
              <a:cxnSpLocks/>
              <a:stCxn id="10" idx="6"/>
              <a:endCxn id="21" idx="2"/>
            </p:cNvCxnSpPr>
            <p:nvPr/>
          </p:nvCxnSpPr>
          <p:spPr>
            <a:xfrm>
              <a:off x="5474835" y="3515426"/>
              <a:ext cx="2586254" cy="197923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šľidê">
              <a:extLst>
                <a:ext uri="{FF2B5EF4-FFF2-40B4-BE49-F238E27FC236}">
                  <a16:creationId xmlns:a16="http://schemas.microsoft.com/office/drawing/2014/main" id="{44E8BBEF-8360-4118-865B-CC8267C7A7A2}"/>
                </a:ext>
              </a:extLst>
            </p:cNvPr>
            <p:cNvSpPr/>
            <p:nvPr/>
          </p:nvSpPr>
          <p:spPr>
            <a:xfrm>
              <a:off x="4403823" y="2979920"/>
              <a:ext cx="1071012" cy="107101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面试设备</a:t>
              </a:r>
            </a:p>
          </p:txBody>
        </p:sp>
        <p:sp>
          <p:nvSpPr>
            <p:cNvPr id="11" name="ïŝ1ïḓe">
              <a:extLst>
                <a:ext uri="{FF2B5EF4-FFF2-40B4-BE49-F238E27FC236}">
                  <a16:creationId xmlns:a16="http://schemas.microsoft.com/office/drawing/2014/main" id="{6561AA8D-E211-4CE9-90EA-8F50D7E1F430}"/>
                </a:ext>
              </a:extLst>
            </p:cNvPr>
            <p:cNvSpPr/>
            <p:nvPr/>
          </p:nvSpPr>
          <p:spPr bwMode="auto">
            <a:xfrm>
              <a:off x="1219208" y="5105237"/>
              <a:ext cx="3527819" cy="539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2" name="ïSḷïḍé">
              <a:extLst>
                <a:ext uri="{FF2B5EF4-FFF2-40B4-BE49-F238E27FC236}">
                  <a16:creationId xmlns:a16="http://schemas.microsoft.com/office/drawing/2014/main" id="{BA976841-0DE7-4F8A-A8F5-8A4502806BAF}"/>
                </a:ext>
              </a:extLst>
            </p:cNvPr>
            <p:cNvSpPr/>
            <p:nvPr/>
          </p:nvSpPr>
          <p:spPr>
            <a:xfrm>
              <a:off x="8061090" y="1337124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3" name="îṥḻîďe">
              <a:extLst>
                <a:ext uri="{FF2B5EF4-FFF2-40B4-BE49-F238E27FC236}">
                  <a16:creationId xmlns:a16="http://schemas.microsoft.com/office/drawing/2014/main" id="{83F0F612-9090-4DEC-B56B-FD4456995174}"/>
                </a:ext>
              </a:extLst>
            </p:cNvPr>
            <p:cNvSpPr/>
            <p:nvPr/>
          </p:nvSpPr>
          <p:spPr bwMode="auto">
            <a:xfrm>
              <a:off x="8598910" y="1615371"/>
              <a:ext cx="29182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/>
                <a:t>普通电脑即可</a:t>
              </a:r>
              <a:endParaRPr lang="en-US" altLang="zh-CN" sz="1100" dirty="0"/>
            </a:p>
          </p:txBody>
        </p:sp>
        <p:sp>
          <p:nvSpPr>
            <p:cNvPr id="14" name="íSḻïdé">
              <a:extLst>
                <a:ext uri="{FF2B5EF4-FFF2-40B4-BE49-F238E27FC236}">
                  <a16:creationId xmlns:a16="http://schemas.microsoft.com/office/drawing/2014/main" id="{3CEF00D8-945A-4133-B33C-500F843C0275}"/>
                </a:ext>
              </a:extLst>
            </p:cNvPr>
            <p:cNvSpPr txBox="1"/>
            <p:nvPr/>
          </p:nvSpPr>
          <p:spPr bwMode="auto">
            <a:xfrm>
              <a:off x="8598910" y="1202491"/>
              <a:ext cx="291824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电脑</a:t>
              </a:r>
              <a:endParaRPr lang="en-US" altLang="zh-CN" sz="1800" b="1" dirty="0"/>
            </a:p>
          </p:txBody>
        </p:sp>
        <p:sp>
          <p:nvSpPr>
            <p:cNvPr id="15" name="ï$1îḑè">
              <a:extLst>
                <a:ext uri="{FF2B5EF4-FFF2-40B4-BE49-F238E27FC236}">
                  <a16:creationId xmlns:a16="http://schemas.microsoft.com/office/drawing/2014/main" id="{55A98DAB-7A7B-436B-A3BE-9DA8A0CE7F4F}"/>
                </a:ext>
              </a:extLst>
            </p:cNvPr>
            <p:cNvSpPr/>
            <p:nvPr/>
          </p:nvSpPr>
          <p:spPr>
            <a:xfrm>
              <a:off x="8061090" y="2640349"/>
              <a:ext cx="537820" cy="53782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6" name="íŝļïďé">
              <a:extLst>
                <a:ext uri="{FF2B5EF4-FFF2-40B4-BE49-F238E27FC236}">
                  <a16:creationId xmlns:a16="http://schemas.microsoft.com/office/drawing/2014/main" id="{A611EDE8-FE75-4F80-B7FE-D0ADD21FFA46}"/>
                </a:ext>
              </a:extLst>
            </p:cNvPr>
            <p:cNvSpPr/>
            <p:nvPr/>
          </p:nvSpPr>
          <p:spPr bwMode="auto">
            <a:xfrm>
              <a:off x="8598910" y="2920478"/>
              <a:ext cx="29182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/>
                <a:t>系统支持</a:t>
              </a:r>
              <a:r>
                <a:rPr lang="en-US" altLang="zh-CN" sz="1100" dirty="0"/>
                <a:t>Chrome</a:t>
              </a:r>
              <a:r>
                <a:rPr lang="zh-CN" altLang="en-US" sz="1100" dirty="0"/>
                <a:t>浏览器，如果没有下载，请先下载安装  </a:t>
              </a:r>
              <a:r>
                <a:rPr lang="en-US" altLang="zh-CN" sz="1100" dirty="0">
                  <a:hlinkClick r:id="rId4"/>
                </a:rPr>
                <a:t>https://www.google.cn/intl/zh-CN/chrome/</a:t>
              </a:r>
              <a:endParaRPr lang="en-US" altLang="zh-CN" sz="1100" dirty="0"/>
            </a:p>
          </p:txBody>
        </p:sp>
        <p:sp>
          <p:nvSpPr>
            <p:cNvPr id="17" name="íS1îḓè">
              <a:extLst>
                <a:ext uri="{FF2B5EF4-FFF2-40B4-BE49-F238E27FC236}">
                  <a16:creationId xmlns:a16="http://schemas.microsoft.com/office/drawing/2014/main" id="{453EE3EE-A0E0-45EE-BD37-416FBE03D367}"/>
                </a:ext>
              </a:extLst>
            </p:cNvPr>
            <p:cNvSpPr txBox="1"/>
            <p:nvPr/>
          </p:nvSpPr>
          <p:spPr bwMode="auto">
            <a:xfrm>
              <a:off x="8598910" y="2507598"/>
              <a:ext cx="291824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浏览器</a:t>
              </a:r>
              <a:endParaRPr lang="en-US" altLang="zh-CN" sz="1800" b="1" dirty="0"/>
            </a:p>
          </p:txBody>
        </p:sp>
        <p:sp>
          <p:nvSpPr>
            <p:cNvPr id="18" name="íslïḋé">
              <a:extLst>
                <a:ext uri="{FF2B5EF4-FFF2-40B4-BE49-F238E27FC236}">
                  <a16:creationId xmlns:a16="http://schemas.microsoft.com/office/drawing/2014/main" id="{0371CB10-7C29-47D7-BFC7-1C79603B507D}"/>
                </a:ext>
              </a:extLst>
            </p:cNvPr>
            <p:cNvSpPr/>
            <p:nvPr/>
          </p:nvSpPr>
          <p:spPr>
            <a:xfrm>
              <a:off x="8061090" y="3959801"/>
              <a:ext cx="537820" cy="53782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9" name="îs1íḑê">
              <a:extLst>
                <a:ext uri="{FF2B5EF4-FFF2-40B4-BE49-F238E27FC236}">
                  <a16:creationId xmlns:a16="http://schemas.microsoft.com/office/drawing/2014/main" id="{4A2C670A-95E3-4F50-A402-45689D5F037D}"/>
                </a:ext>
              </a:extLst>
            </p:cNvPr>
            <p:cNvSpPr/>
            <p:nvPr/>
          </p:nvSpPr>
          <p:spPr bwMode="auto">
            <a:xfrm>
              <a:off x="8598910" y="4225585"/>
              <a:ext cx="29182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/>
                <a:t>摄像头、麦克风、声音设备（音箱、耳机），普通笔记本电脑设备即可。 </a:t>
              </a:r>
              <a:endParaRPr lang="en-US" altLang="zh-CN" sz="1100" dirty="0"/>
            </a:p>
          </p:txBody>
        </p:sp>
        <p:sp>
          <p:nvSpPr>
            <p:cNvPr id="20" name="ïSļíďé">
              <a:extLst>
                <a:ext uri="{FF2B5EF4-FFF2-40B4-BE49-F238E27FC236}">
                  <a16:creationId xmlns:a16="http://schemas.microsoft.com/office/drawing/2014/main" id="{25A2E583-9AD5-4225-90FC-3ED345F59DFD}"/>
                </a:ext>
              </a:extLst>
            </p:cNvPr>
            <p:cNvSpPr txBox="1"/>
            <p:nvPr/>
          </p:nvSpPr>
          <p:spPr bwMode="auto">
            <a:xfrm>
              <a:off x="8598910" y="3812705"/>
              <a:ext cx="291824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外设</a:t>
              </a:r>
              <a:endParaRPr lang="en-US" altLang="zh-CN" sz="1800" b="1" dirty="0"/>
            </a:p>
          </p:txBody>
        </p:sp>
        <p:sp>
          <p:nvSpPr>
            <p:cNvPr id="21" name="isľíḑé">
              <a:extLst>
                <a:ext uri="{FF2B5EF4-FFF2-40B4-BE49-F238E27FC236}">
                  <a16:creationId xmlns:a16="http://schemas.microsoft.com/office/drawing/2014/main" id="{5E662313-5F56-4C25-80CB-932B214180AF}"/>
                </a:ext>
              </a:extLst>
            </p:cNvPr>
            <p:cNvSpPr/>
            <p:nvPr/>
          </p:nvSpPr>
          <p:spPr>
            <a:xfrm>
              <a:off x="8061090" y="5225745"/>
              <a:ext cx="537820" cy="53782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22" name="išḷíḋê">
              <a:extLst>
                <a:ext uri="{FF2B5EF4-FFF2-40B4-BE49-F238E27FC236}">
                  <a16:creationId xmlns:a16="http://schemas.microsoft.com/office/drawing/2014/main" id="{FBF73880-F7F5-4E5B-AD82-DBA7201C9572}"/>
                </a:ext>
              </a:extLst>
            </p:cNvPr>
            <p:cNvSpPr/>
            <p:nvPr/>
          </p:nvSpPr>
          <p:spPr bwMode="auto">
            <a:xfrm>
              <a:off x="8598910" y="5530693"/>
              <a:ext cx="29182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/>
                <a:t>系统使用带宽在</a:t>
              </a:r>
              <a:r>
                <a:rPr lang="en-US" altLang="zh-CN" sz="1100" dirty="0"/>
                <a:t>1M</a:t>
              </a:r>
              <a:r>
                <a:rPr lang="zh-CN" altLang="en-US" sz="1100" dirty="0"/>
                <a:t>以内，普通的网络基本上可以支持。</a:t>
              </a:r>
              <a:endParaRPr lang="en-US" altLang="zh-CN" sz="1100" dirty="0"/>
            </a:p>
          </p:txBody>
        </p:sp>
        <p:sp>
          <p:nvSpPr>
            <p:cNvPr id="23" name="iŝlîḍê">
              <a:extLst>
                <a:ext uri="{FF2B5EF4-FFF2-40B4-BE49-F238E27FC236}">
                  <a16:creationId xmlns:a16="http://schemas.microsoft.com/office/drawing/2014/main" id="{90861D26-6C79-4582-A6C1-EA34F21E1A6B}"/>
                </a:ext>
              </a:extLst>
            </p:cNvPr>
            <p:cNvSpPr txBox="1"/>
            <p:nvPr/>
          </p:nvSpPr>
          <p:spPr bwMode="auto">
            <a:xfrm>
              <a:off x="8598910" y="5117813"/>
              <a:ext cx="291824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/>
                <a:t>网络</a:t>
              </a:r>
              <a:endParaRPr lang="en-US" altLang="zh-CN" sz="1800" b="1" dirty="0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3648DD4-A185-44AF-B0DF-9D3A43ADBB19}"/>
                </a:ext>
              </a:extLst>
            </p:cNvPr>
            <p:cNvCxnSpPr/>
            <p:nvPr/>
          </p:nvCxnSpPr>
          <p:spPr>
            <a:xfrm>
              <a:off x="8683616" y="2294011"/>
              <a:ext cx="28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C0865D2-5283-4C97-B589-D3830FABB38D}"/>
                </a:ext>
              </a:extLst>
            </p:cNvPr>
            <p:cNvCxnSpPr/>
            <p:nvPr/>
          </p:nvCxnSpPr>
          <p:spPr>
            <a:xfrm>
              <a:off x="8683616" y="3596361"/>
              <a:ext cx="28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F8EBDDD-3BBA-4F20-B114-24171D96D37A}"/>
                </a:ext>
              </a:extLst>
            </p:cNvPr>
            <p:cNvCxnSpPr/>
            <p:nvPr/>
          </p:nvCxnSpPr>
          <p:spPr>
            <a:xfrm>
              <a:off x="8683616" y="4898711"/>
              <a:ext cx="28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982102" y="5225745"/>
            <a:ext cx="57996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681">
              <a:lnSpc>
                <a:spcPct val="13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注意事项：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lang="zh-CN" altLang="en-US" sz="1200" kern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系统支持手机访问，但手机受到视频效果、网络稳定性等因素影响，可能会影响到面试过程和结果，不建议使用。考生尽量使用电脑和网络进行面试。具体的手机访问方式，见最后一页。</a:t>
            </a:r>
            <a:endParaRPr lang="en-US" altLang="zh-CN" sz="1200" kern="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在访问网络时，尽量不要使用人多、拥挤的无线网络，以保证面试效果。</a:t>
            </a:r>
          </a:p>
        </p:txBody>
      </p:sp>
    </p:spTree>
    <p:extLst>
      <p:ext uri="{BB962C8B-B14F-4D97-AF65-F5344CB8AC3E}">
        <p14:creationId xmlns:p14="http://schemas.microsoft.com/office/powerpoint/2010/main" val="28334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登录远程面试系统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6038" y="2404538"/>
            <a:ext cx="457115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登录网址：</a:t>
            </a:r>
            <a:r>
              <a:rPr lang="en-US" altLang="zh-CN" sz="1200" dirty="0">
                <a:hlinkClick r:id="rId2"/>
              </a:rPr>
              <a:t>https://www.yjszsms.com</a:t>
            </a:r>
            <a:r>
              <a:rPr lang="en-US" altLang="zh-CN" sz="1200" dirty="0" smtClean="0">
                <a:hlinkClick r:id="rId2"/>
              </a:rPr>
              <a:t>/</a:t>
            </a:r>
            <a:r>
              <a:rPr lang="zh-CN" altLang="en-US" sz="1200" dirty="0" smtClean="0"/>
              <a:t>（以学校短信通知的为准）</a:t>
            </a:r>
            <a:endParaRPr lang="en-US" altLang="zh-CN" sz="1200" dirty="0"/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帐号： 考生</a:t>
            </a:r>
            <a:r>
              <a:rPr lang="zh-CN" altLang="en-US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的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考生</a:t>
            </a:r>
            <a:r>
              <a:rPr lang="zh-CN" altLang="en-US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号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密码：在面试通知短信里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如果忘记密码，可与院系管理员联系，要求重新发送密码短信。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30000"/>
              </a:lnSpc>
              <a:buAutoNum type="arabicPeriod"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436828-9068-47B4-8788-0F97D05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19" y="2143125"/>
            <a:ext cx="6813681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阅读须知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05164" y="1952362"/>
            <a:ext cx="440055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681">
              <a:lnSpc>
                <a:spcPct val="13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考生第一次登录面试系统时，系统自动弹出考生须知，考生必须仔细阅读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须知，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10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秒钟后会显示“本人已阅读”按钮，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3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点击后系统会自动出现考生承诺书，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10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秒钟后会显示“本人已阅读”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30000"/>
              </a:lnSpc>
              <a:defRPr/>
            </a:pP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3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阅读完成后，点击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【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已阅读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】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按钮，进入下一页。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79C1D7-04A6-4E8A-BAB4-1B712886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37122"/>
            <a:ext cx="5730239" cy="30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主页功能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464" y="2071508"/>
            <a:ext cx="4400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681">
              <a:lnSpc>
                <a:spcPct val="150000"/>
              </a:lnSpc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1.</a:t>
            </a:r>
          </a:p>
          <a:p>
            <a:pPr lvl="0" defTabSz="685681">
              <a:lnSpc>
                <a:spcPct val="150000"/>
              </a:lnSpc>
              <a:defRPr/>
            </a:pPr>
            <a:r>
              <a:rPr lang="en-US" altLang="zh-CN" sz="12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   </a:t>
            </a:r>
            <a:r>
              <a:rPr lang="en-US" altLang="zh-CN" sz="1200" b="1" kern="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faq</a:t>
            </a:r>
            <a:r>
              <a:rPr lang="zh-CN" altLang="en-US" sz="12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：系统在线帮助文档。</a:t>
            </a:r>
            <a:endParaRPr lang="en-US" altLang="zh-CN" sz="1200" kern="0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50000"/>
              </a:lnSpc>
              <a:defRPr/>
            </a:pPr>
            <a:r>
              <a:rPr kumimoji="0" lang="en-US" altLang="zh-CN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   </a:t>
            </a:r>
            <a:r>
              <a:rPr kumimoji="0" lang="zh-CN" alt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修改密码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：考生可以修改自己的密码。</a:t>
            </a:r>
            <a:endParaRPr kumimoji="0" lang="en-US" altLang="zh-CN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50000"/>
              </a:lnSpc>
              <a:defRPr/>
            </a:pPr>
            <a:r>
              <a:rPr lang="en-US" altLang="zh-CN" sz="12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   </a:t>
            </a:r>
            <a:r>
              <a:rPr lang="zh-CN" altLang="en-US" sz="12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退出登录</a:t>
            </a:r>
            <a:r>
              <a:rPr lang="zh-CN" altLang="en-US" sz="12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：可以退出当前登录状态。</a:t>
            </a:r>
            <a:endParaRPr lang="en-US" altLang="zh-CN" sz="1200" kern="0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50000"/>
              </a:lnSpc>
              <a:defRPr/>
            </a:pPr>
            <a:r>
              <a:rPr kumimoji="0" lang="en-US" altLang="zh-CN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2. </a:t>
            </a:r>
            <a:r>
              <a:rPr kumimoji="0" lang="zh-CN" alt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在线客服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：系统提供的在线客服，帮助考生完成设备检测时遇到的问题，或是其他问题，采用</a:t>
            </a:r>
            <a:r>
              <a:rPr kumimoji="0" lang="en-US" altLang="zh-CN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QQ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的方式，在使用时，需要本地有已登录的</a:t>
            </a:r>
            <a:r>
              <a:rPr kumimoji="0" lang="en-US" altLang="zh-CN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QQ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帐号。 </a:t>
            </a:r>
            <a:endParaRPr kumimoji="0" lang="en-US" altLang="zh-CN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50000"/>
              </a:lnSpc>
              <a:defRPr/>
            </a:pPr>
            <a:r>
              <a:rPr lang="en-US" altLang="zh-CN" sz="12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3. </a:t>
            </a:r>
            <a:r>
              <a:rPr lang="zh-CN" altLang="en-US" sz="12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通知公告</a:t>
            </a:r>
            <a:r>
              <a:rPr lang="zh-CN" altLang="en-US" sz="1200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：考生可以查看学校发布的相关通知公告。</a:t>
            </a:r>
            <a:endParaRPr lang="en-US" altLang="zh-CN" sz="1200" kern="0" noProof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lvl="0" defTabSz="685681">
              <a:lnSpc>
                <a:spcPct val="150000"/>
              </a:lnSpc>
              <a:defRPr/>
            </a:pPr>
            <a:r>
              <a:rPr kumimoji="0" lang="en-US" altLang="zh-CN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4. </a:t>
            </a:r>
            <a:r>
              <a:rPr kumimoji="0" lang="zh-CN" altLang="en-US" sz="1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设备检测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：考生进入系统后，需要完成设备检测后，才能进行面试。 点击图上所示的</a:t>
            </a:r>
            <a:r>
              <a:rPr kumimoji="0" lang="en-US" altLang="zh-CN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【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设备检测</a:t>
            </a:r>
            <a:r>
              <a:rPr kumimoji="0" lang="en-US" altLang="zh-CN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】</a:t>
            </a:r>
            <a:r>
              <a:rPr kumimoji="0" lang="zh-CN" altLang="en-US" sz="12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按钮。详见下一页。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E981E3-B604-477D-AB14-CC7790C9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2071508"/>
            <a:ext cx="6096000" cy="28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设备检测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3219994"/>
            <a:ext cx="4162425" cy="32981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464" y="1760211"/>
            <a:ext cx="58099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浏览器提示：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  <a:hlinkClick r:id="rId3"/>
              </a:rPr>
              <a:t>www.yjszsms.com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想要使用您的麦克风、使用您的摄像头，请务必点击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“允许”。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如果不小心点了禁止，可以参考文档 </a:t>
            </a:r>
            <a:r>
              <a:rPr lang="en-US" altLang="zh-CN" sz="1200" dirty="0">
                <a:hlinkClick r:id="rId4"/>
              </a:rPr>
              <a:t>https://www.yjszsms.com/help/faq/ks</a:t>
            </a:r>
            <a:r>
              <a:rPr lang="en-US" altLang="zh-CN" sz="1200" dirty="0"/>
              <a:t>  -- </a:t>
            </a:r>
            <a:r>
              <a:rPr lang="zh-CN" altLang="en-US" sz="1200" dirty="0"/>
              <a:t>异常情况处理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麦克风检测： 如果有多个麦克风，可切换选择，电脑音量调大，对麦克风说话，能听到回音，表示麦克风和音箱功能正常。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摄像头检测：可以直接看到摄像头画面，表示摄像头功能正常。如果有多个摄像头，可以切换选择。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如果没有问题，点击检测成功，完成检测。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如果有问题，且不能自行解决，暂不要点击“检测失败”，可关闭窗口，点击“在线客服”寻求帮助。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如果仍不能解决问题，且不具备其他可更换的面试设备。点击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【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检测失败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】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，会有院系管理员联系你。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0" y="1600200"/>
            <a:ext cx="3019425" cy="1485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8464" y="5824105"/>
            <a:ext cx="440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681">
              <a:lnSpc>
                <a:spcPct val="150000"/>
              </a:lnSpc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注意：请考生务必使用设备检测通过的电脑、设备、环境参加面试，以免发生不必要的故障，导致面试失败，影响面试结果。</a:t>
            </a:r>
          </a:p>
        </p:txBody>
      </p:sp>
    </p:spTree>
    <p:extLst>
      <p:ext uri="{BB962C8B-B14F-4D97-AF65-F5344CB8AC3E}">
        <p14:creationId xmlns:p14="http://schemas.microsoft.com/office/powerpoint/2010/main" val="253232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取号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0314" y="1960888"/>
            <a:ext cx="4964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什么叫取号：面试分为上午、下午时间段，每个时间段预先安排一批考生参加面试。每个考生的面试顺序由取号顺序决定。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取号时间：面试时间段开始时间的前、后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30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分钟。如果面试时间是上午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10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:00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开始，取号时间为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9:30-10:30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。考生提前进入，系统不会显示取号按钮，需要在时间到时，刷新页面，才会显示。 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如果错过取号时间怎么办：</a:t>
            </a:r>
            <a:r>
              <a:rPr lang="zh-CN" altLang="en-US" sz="12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原则上视为放弃面试。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FF12C0-4F10-45EE-92E9-C4B1E160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35" y="1808219"/>
            <a:ext cx="6264290" cy="28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7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排队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0314" y="1960888"/>
            <a:ext cx="4964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取号成功后，系统直接进入排队等待页面。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系统显示当前面试序号，以及考生本人的序号，考生可以根据当前正在面试的序号，预估自己的等待时间。 每个考生大约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20-30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分钟。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在本页面中，考生无须任何操作。上个考生结束后，面试组会邀请下一个考生进入。只有在界面上接收到邀请通知的考生，才能进入面试。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pPr marL="228600" lvl="0" indent="-228600" defTabSz="685681">
              <a:lnSpc>
                <a:spcPct val="150000"/>
              </a:lnSpc>
              <a:buAutoNum type="arabicPeriod"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5303" y="4947805"/>
            <a:ext cx="440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681">
              <a:lnSpc>
                <a:spcPct val="150000"/>
              </a:lnSpc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注意：面试组在邀请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次后，考生仍未进入面试。会视为“过号”，过号考生会安排在本时间段其他考生全部完成后，重新邀请进入面试。重新邀请三次时如果仍未进入面试，会视为“弃考”。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CB9BDA-08CA-4085-ADAD-048017D23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20" y="2360716"/>
            <a:ext cx="6740610" cy="31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7141370" cy="480131"/>
          </a:xfrm>
        </p:spPr>
        <p:txBody>
          <a:bodyPr/>
          <a:lstStyle/>
          <a:p>
            <a:r>
              <a:rPr lang="zh-CN" altLang="en-US" dirty="0"/>
              <a:t>进入面试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33614" y="666099"/>
            <a:ext cx="980812" cy="923330"/>
          </a:xfrm>
        </p:spPr>
        <p:txBody>
          <a:bodyPr/>
          <a:lstStyle/>
          <a:p>
            <a:r>
              <a:rPr lang="en-US" altLang="zh-CN" sz="6000" dirty="0"/>
              <a:t>9</a:t>
            </a:r>
            <a:endParaRPr lang="zh-CN" altLang="en-US" sz="6000" dirty="0"/>
          </a:p>
        </p:txBody>
      </p:sp>
      <p:sp>
        <p:nvSpPr>
          <p:cNvPr id="5" name="矩形 4"/>
          <p:cNvSpPr/>
          <p:nvPr/>
        </p:nvSpPr>
        <p:spPr>
          <a:xfrm>
            <a:off x="3076839" y="5780413"/>
            <a:ext cx="4964981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681">
              <a:lnSpc>
                <a:spcPct val="150000"/>
              </a:lnSpc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进入面试后，一切按面试组的指挥进行。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A74398-2A05-4617-B1FB-94E21386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88" y="1957244"/>
            <a:ext cx="9115161" cy="44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1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f65701-1997-45dc-9f8a-063259ac7a51"/>
</p:tagLst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9F5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895</Words>
  <Application>Microsoft Office PowerPoint</Application>
  <PresentationFormat>宽屏</PresentationFormat>
  <Paragraphs>76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ibm</cp:lastModifiedBy>
  <cp:revision>96</cp:revision>
  <dcterms:created xsi:type="dcterms:W3CDTF">2015-08-18T02:51:41Z</dcterms:created>
  <dcterms:modified xsi:type="dcterms:W3CDTF">2020-04-27T15:03:47Z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2017-12-19T12:28:54.8306583Z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