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48" r:id="rId2"/>
    <p:sldId id="353" r:id="rId3"/>
    <p:sldId id="498" r:id="rId4"/>
    <p:sldId id="499" r:id="rId5"/>
    <p:sldId id="500" r:id="rId6"/>
    <p:sldId id="497" r:id="rId7"/>
    <p:sldId id="501" r:id="rId8"/>
    <p:sldId id="502" r:id="rId9"/>
    <p:sldId id="503" r:id="rId10"/>
    <p:sldId id="504" r:id="rId1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82D"/>
    <a:srgbClr val="026833"/>
    <a:srgbClr val="2F8055"/>
    <a:srgbClr val="DA251C"/>
    <a:srgbClr val="1175B9"/>
    <a:srgbClr val="13A038"/>
    <a:srgbClr val="0E76BF"/>
    <a:srgbClr val="1971F7"/>
    <a:srgbClr val="5B9BD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01" y="149"/>
      </p:cViewPr>
      <p:guideLst>
        <p:guide orient="horz" pos="2205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741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2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038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2288" y="317500"/>
            <a:ext cx="900112" cy="9096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2" name="组合 8"/>
          <p:cNvGrpSpPr/>
          <p:nvPr userDrawn="1"/>
        </p:nvGrpSpPr>
        <p:grpSpPr>
          <a:xfrm>
            <a:off x="-139700" y="6689725"/>
            <a:ext cx="12731750" cy="214313"/>
            <a:chOff x="-140438" y="6689114"/>
            <a:chExt cx="12732244" cy="214312"/>
          </a:xfrm>
        </p:grpSpPr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1682083" y="6690702"/>
              <a:ext cx="1800295" cy="212724"/>
            </a:xfrm>
            <a:prstGeom prst="rect">
              <a:avLst/>
            </a:prstGeom>
            <a:solidFill>
              <a:srgbClr val="4A8BE9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5325537" y="6690702"/>
              <a:ext cx="1800295" cy="212724"/>
            </a:xfrm>
            <a:prstGeom prst="rect">
              <a:avLst/>
            </a:prstGeom>
            <a:solidFill>
              <a:srgbClr val="6CB154"/>
            </a:solidFill>
            <a:ln w="9525">
              <a:noFill/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7148058" y="6690702"/>
              <a:ext cx="1800295" cy="212724"/>
            </a:xfrm>
            <a:prstGeom prst="rect">
              <a:avLst/>
            </a:prstGeom>
            <a:solidFill>
              <a:srgbClr val="4A8BE9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CB154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8968990" y="6689114"/>
              <a:ext cx="1800295" cy="214312"/>
            </a:xfrm>
            <a:prstGeom prst="rect">
              <a:avLst/>
            </a:prstGeom>
            <a:solidFill>
              <a:srgbClr val="FEB80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4"/>
            <p:cNvSpPr>
              <a:spLocks noChangeArrowheads="1"/>
            </p:cNvSpPr>
            <p:nvPr/>
          </p:nvSpPr>
          <p:spPr bwMode="auto">
            <a:xfrm>
              <a:off x="3503016" y="6690702"/>
              <a:ext cx="1800295" cy="212724"/>
            </a:xfrm>
            <a:prstGeom prst="rect">
              <a:avLst/>
            </a:prstGeom>
            <a:solidFill>
              <a:srgbClr val="FEB80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矩形 7"/>
            <p:cNvSpPr>
              <a:spLocks noChangeArrowheads="1"/>
            </p:cNvSpPr>
            <p:nvPr/>
          </p:nvSpPr>
          <p:spPr bwMode="auto">
            <a:xfrm>
              <a:off x="10791511" y="6689114"/>
              <a:ext cx="1800295" cy="214312"/>
            </a:xfrm>
            <a:prstGeom prst="rect">
              <a:avLst/>
            </a:prstGeom>
            <a:solidFill>
              <a:srgbClr val="D53D2A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4"/>
            <p:cNvSpPr>
              <a:spLocks noChangeArrowheads="1"/>
            </p:cNvSpPr>
            <p:nvPr/>
          </p:nvSpPr>
          <p:spPr bwMode="auto">
            <a:xfrm>
              <a:off x="-140438" y="6690702"/>
              <a:ext cx="1800295" cy="212724"/>
            </a:xfrm>
            <a:prstGeom prst="rect">
              <a:avLst/>
            </a:prstGeom>
            <a:solidFill>
              <a:srgbClr val="75B55E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6704013"/>
            <a:ext cx="12190413" cy="153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704638" y="6505575"/>
            <a:ext cx="436563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TextBox 8"/>
          <p:cNvSpPr txBox="1"/>
          <p:nvPr/>
        </p:nvSpPr>
        <p:spPr>
          <a:xfrm>
            <a:off x="11726863" y="6505575"/>
            <a:ext cx="4000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fld id="{9A0DB2DC-4C9A-4742-B13C-FB6460FD3503}" type="slidenum">
              <a:rPr lang="zh-CN" altLang="en-US" sz="1300" dirty="0">
                <a:solidFill>
                  <a:srgbClr val="F8F8F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‹#›</a:t>
            </a:fld>
            <a:endParaRPr lang="zh-CN" altLang="en-US" sz="1300" dirty="0">
              <a:solidFill>
                <a:srgbClr val="F8F8F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rtlCol="0" anchor="ctr" anchorCtr="0" compatLnSpc="1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0880C882-A448-4391-8676-F5947BC890DB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2019/7/1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rtlCol="0" anchor="ctr" anchorCtr="0" compatLnSpc="1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rtlCol="0" anchor="ctr" anchorCtr="0" compatLnSpc="1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019DB73F-1E62-4448-A8B4-8FF89C1E1911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单击此处编辑母版文本样式</a:t>
            </a:r>
            <a:endParaRPr lang="zh-CN" altLang="zh-CN" dirty="0"/>
          </a:p>
          <a:p>
            <a:pPr lvl="1" indent="-228600"/>
            <a:r>
              <a:rPr lang="zh-CN" altLang="en-US" dirty="0"/>
              <a:t>第二级</a:t>
            </a:r>
            <a:endParaRPr lang="zh-CN" altLang="zh-CN" dirty="0"/>
          </a:p>
          <a:p>
            <a:pPr lvl="2" indent="-228600"/>
            <a:r>
              <a:rPr lang="zh-CN" altLang="en-US" dirty="0"/>
              <a:t>第三级</a:t>
            </a:r>
            <a:endParaRPr lang="zh-CN" altLang="zh-CN" dirty="0"/>
          </a:p>
          <a:p>
            <a:pPr lvl="3" indent="-228600"/>
            <a:r>
              <a:rPr lang="zh-CN" altLang="en-US" dirty="0"/>
              <a:t>第四级</a:t>
            </a:r>
            <a:endParaRPr lang="zh-CN" altLang="zh-CN" dirty="0"/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 advClick="0" advTm="3000">
    <p:wip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10"/>
          <p:cNvSpPr txBox="1"/>
          <p:nvPr/>
        </p:nvSpPr>
        <p:spPr>
          <a:xfrm>
            <a:off x="1602347" y="2032165"/>
            <a:ext cx="8828280" cy="17900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4800" b="1" noProof="1">
                <a:solidFill>
                  <a:srgbClr val="DA251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西安电子科技大学</a:t>
            </a:r>
            <a:endParaRPr lang="en-US" altLang="zh-CN" sz="4800" b="1" noProof="1">
              <a:solidFill>
                <a:srgbClr val="DA251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800" b="1" noProof="1">
                <a:solidFill>
                  <a:srgbClr val="DA251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“优研计划”报名系统使用说明</a:t>
            </a:r>
            <a:endParaRPr lang="zh-CN" altLang="en-US" sz="4400" b="1" noProof="1">
              <a:solidFill>
                <a:srgbClr val="DA251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149" name="组合 8"/>
          <p:cNvGrpSpPr/>
          <p:nvPr/>
        </p:nvGrpSpPr>
        <p:grpSpPr>
          <a:xfrm>
            <a:off x="0" y="0"/>
            <a:ext cx="3625850" cy="2897188"/>
            <a:chOff x="0" y="-2"/>
            <a:chExt cx="4823439" cy="350128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-95087" y="95085"/>
              <a:ext cx="1378763" cy="118858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16200000">
              <a:off x="-95087" y="802589"/>
              <a:ext cx="1378763" cy="118858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-95087" y="1510096"/>
              <a:ext cx="1378763" cy="118858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16200000">
              <a:off x="1117295" y="95087"/>
              <a:ext cx="1378763" cy="118858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1110005" y="802589"/>
              <a:ext cx="1378763" cy="11885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6200000">
              <a:off x="1111737" y="1510098"/>
              <a:ext cx="1378763" cy="11885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5400000">
              <a:off x="2334665" y="95085"/>
              <a:ext cx="1378763" cy="118858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1110242" y="2217607"/>
              <a:ext cx="1378763" cy="118858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16200000">
              <a:off x="2334665" y="802588"/>
              <a:ext cx="1378763" cy="118858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5400000">
              <a:off x="3539760" y="802588"/>
              <a:ext cx="1378763" cy="118858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6160" name="组合 40"/>
          <p:cNvGrpSpPr/>
          <p:nvPr/>
        </p:nvGrpSpPr>
        <p:grpSpPr>
          <a:xfrm>
            <a:off x="0" y="6718300"/>
            <a:ext cx="12199938" cy="139700"/>
            <a:chOff x="234017" y="5975409"/>
            <a:chExt cx="13144500" cy="404812"/>
          </a:xfrm>
        </p:grpSpPr>
        <p:sp>
          <p:nvSpPr>
            <p:cNvPr id="35" name="矩形 34"/>
            <p:cNvSpPr/>
            <p:nvPr/>
          </p:nvSpPr>
          <p:spPr>
            <a:xfrm>
              <a:off x="234017" y="5975409"/>
              <a:ext cx="2190750" cy="404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424767" y="5975409"/>
              <a:ext cx="2190750" cy="404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615517" y="5975409"/>
              <a:ext cx="2190750" cy="404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997017" y="5975409"/>
              <a:ext cx="2190750" cy="404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806268" y="5975409"/>
              <a:ext cx="2190750" cy="404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187767" y="5975409"/>
              <a:ext cx="2190750" cy="4048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34" name="图形 33">
            <a:extLst>
              <a:ext uri="{FF2B5EF4-FFF2-40B4-BE49-F238E27FC236}">
                <a16:creationId xmlns:a16="http://schemas.microsoft.com/office/drawing/2014/main" id="{39A645D1-00D1-4E91-BD93-50317D189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884" y="225411"/>
            <a:ext cx="3510269" cy="94545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48624BD-6179-49DD-BF5D-6504F91C470C}"/>
              </a:ext>
            </a:extLst>
          </p:cNvPr>
          <p:cNvSpPr/>
          <p:nvPr/>
        </p:nvSpPr>
        <p:spPr>
          <a:xfrm>
            <a:off x="4772561" y="4251829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研究生招生办公室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2019.07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BB9ADE7-ED83-4CED-AA60-52E626524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185" y="985644"/>
            <a:ext cx="3693630" cy="3707890"/>
          </a:xfrm>
          <a:prstGeom prst="rect">
            <a:avLst/>
          </a:prstGeom>
        </p:spPr>
      </p:pic>
      <p:sp>
        <p:nvSpPr>
          <p:cNvPr id="3" name="文本框 1">
            <a:extLst>
              <a:ext uri="{FF2B5EF4-FFF2-40B4-BE49-F238E27FC236}">
                <a16:creationId xmlns:a16="http://schemas.microsoft.com/office/drawing/2014/main" id="{B2D24329-5F18-46BC-AC1D-377E60152BAF}"/>
              </a:ext>
            </a:extLst>
          </p:cNvPr>
          <p:cNvSpPr txBox="1"/>
          <p:nvPr/>
        </p:nvSpPr>
        <p:spPr>
          <a:xfrm>
            <a:off x="687663" y="4853955"/>
            <a:ext cx="1081667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欢迎关注“西电研招”公众号</a:t>
            </a:r>
            <a:endParaRPr lang="en-US" altLang="zh-CN" sz="2400" b="1" noProof="1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algn="ctr"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了解报考资讯，查询招生简章，获取最新通知，你值得拥有！</a:t>
            </a:r>
            <a:endParaRPr lang="en-US" altLang="zh-CN" sz="2400" b="1" noProof="1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31">
            <a:extLst>
              <a:ext uri="{FF2B5EF4-FFF2-40B4-BE49-F238E27FC236}">
                <a16:creationId xmlns:a16="http://schemas.microsoft.com/office/drawing/2014/main" id="{CC09A6D5-43C0-444F-9AB3-8D12DBF79F28}"/>
              </a:ext>
            </a:extLst>
          </p:cNvPr>
          <p:cNvSpPr txBox="1"/>
          <p:nvPr/>
        </p:nvSpPr>
        <p:spPr>
          <a:xfrm>
            <a:off x="860425" y="320675"/>
            <a:ext cx="50133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广告时间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1EB7D8C-4E9B-453C-B514-232F512E8592}"/>
              </a:ext>
            </a:extLst>
          </p:cNvPr>
          <p:cNvSpPr>
            <a:spLocks noEditPoints="1"/>
          </p:cNvSpPr>
          <p:nvPr/>
        </p:nvSpPr>
        <p:spPr>
          <a:xfrm>
            <a:off x="354013" y="334963"/>
            <a:ext cx="492125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6" name="直接连接符 8">
            <a:extLst>
              <a:ext uri="{FF2B5EF4-FFF2-40B4-BE49-F238E27FC236}">
                <a16:creationId xmlns:a16="http://schemas.microsoft.com/office/drawing/2014/main" id="{1F36F019-AD74-46EA-A23E-B10B2ACC0A46}"/>
              </a:ext>
            </a:extLst>
          </p:cNvPr>
          <p:cNvCxnSpPr/>
          <p:nvPr/>
        </p:nvCxnSpPr>
        <p:spPr>
          <a:xfrm flipV="1">
            <a:off x="846138" y="819150"/>
            <a:ext cx="3489325" cy="7938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图形 6">
            <a:extLst>
              <a:ext uri="{FF2B5EF4-FFF2-40B4-BE49-F238E27FC236}">
                <a16:creationId xmlns:a16="http://schemas.microsoft.com/office/drawing/2014/main" id="{8E2931E9-D852-4501-93F4-D0882D9F5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234" y="153734"/>
            <a:ext cx="2216683" cy="5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4640"/>
      </p:ext>
    </p:extLst>
  </p:cSld>
  <p:clrMapOvr>
    <a:masterClrMapping/>
  </p:clrMapOvr>
  <p:transition spd="slow" advClick="0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">
            <a:extLst>
              <a:ext uri="{FF2B5EF4-FFF2-40B4-BE49-F238E27FC236}">
                <a16:creationId xmlns:a16="http://schemas.microsoft.com/office/drawing/2014/main" id="{65A33722-E16F-4A99-AEBE-BA36D66FA4E9}"/>
              </a:ext>
            </a:extLst>
          </p:cNvPr>
          <p:cNvSpPr txBox="1"/>
          <p:nvPr/>
        </p:nvSpPr>
        <p:spPr>
          <a:xfrm>
            <a:off x="107432" y="879773"/>
            <a:ext cx="1172305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西安电子科技大学“优研计划”报名平台：</a:t>
            </a:r>
            <a:r>
              <a:rPr lang="en-US" altLang="zh-CN" sz="2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http://yjsxt.xidian.edu.cn/pub/index.jsp</a:t>
            </a:r>
            <a:endParaRPr lang="en-US" altLang="zh-CN" sz="2400" b="1" noProof="1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TextBox 31">
            <a:extLst>
              <a:ext uri="{FF2B5EF4-FFF2-40B4-BE49-F238E27FC236}">
                <a16:creationId xmlns:a16="http://schemas.microsoft.com/office/drawing/2014/main" id="{E9C540FE-9A74-41E0-8CBF-BBDD1213261C}"/>
              </a:ext>
            </a:extLst>
          </p:cNvPr>
          <p:cNvSpPr txBox="1"/>
          <p:nvPr/>
        </p:nvSpPr>
        <p:spPr>
          <a:xfrm>
            <a:off x="860425" y="320675"/>
            <a:ext cx="50133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第一步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EECD97E-E58B-4EDE-A10C-C61BB6551549}"/>
              </a:ext>
            </a:extLst>
          </p:cNvPr>
          <p:cNvSpPr>
            <a:spLocks noEditPoints="1"/>
          </p:cNvSpPr>
          <p:nvPr/>
        </p:nvSpPr>
        <p:spPr>
          <a:xfrm>
            <a:off x="354013" y="334963"/>
            <a:ext cx="492125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3" name="直接连接符 8">
            <a:extLst>
              <a:ext uri="{FF2B5EF4-FFF2-40B4-BE49-F238E27FC236}">
                <a16:creationId xmlns:a16="http://schemas.microsoft.com/office/drawing/2014/main" id="{FE4836B0-76EF-45E6-AB55-062C28251E68}"/>
              </a:ext>
            </a:extLst>
          </p:cNvPr>
          <p:cNvCxnSpPr/>
          <p:nvPr/>
        </p:nvCxnSpPr>
        <p:spPr>
          <a:xfrm flipV="1">
            <a:off x="846138" y="819150"/>
            <a:ext cx="3489325" cy="7938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2E2A407F-EDCB-45D1-95F5-DA50F5082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067"/>
            <a:ext cx="11937917" cy="521897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9C525CC-9933-41A5-8CD7-2F55B4F2075D}"/>
              </a:ext>
            </a:extLst>
          </p:cNvPr>
          <p:cNvSpPr/>
          <p:nvPr/>
        </p:nvSpPr>
        <p:spPr>
          <a:xfrm>
            <a:off x="147132" y="1912491"/>
            <a:ext cx="5869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点击下方“暑期夏令营”优研活动报名</a:t>
            </a:r>
            <a:endParaRPr lang="zh-CN" altLang="en-US" sz="2400" dirty="0"/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81FDDE54-9108-4D16-915D-7991C3290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234" y="153734"/>
            <a:ext cx="2216683" cy="5970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>
            <a:extLst>
              <a:ext uri="{FF2B5EF4-FFF2-40B4-BE49-F238E27FC236}">
                <a16:creationId xmlns:a16="http://schemas.microsoft.com/office/drawing/2014/main" id="{91526066-12DC-4587-9540-FD40145D7986}"/>
              </a:ext>
            </a:extLst>
          </p:cNvPr>
          <p:cNvSpPr txBox="1"/>
          <p:nvPr/>
        </p:nvSpPr>
        <p:spPr>
          <a:xfrm>
            <a:off x="860425" y="320675"/>
            <a:ext cx="50133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第二步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A363EA6-9287-408B-B62E-24E8A69CA01F}"/>
              </a:ext>
            </a:extLst>
          </p:cNvPr>
          <p:cNvSpPr>
            <a:spLocks noEditPoints="1"/>
          </p:cNvSpPr>
          <p:nvPr/>
        </p:nvSpPr>
        <p:spPr>
          <a:xfrm>
            <a:off x="354013" y="334963"/>
            <a:ext cx="492125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" name="直接连接符 8">
            <a:extLst>
              <a:ext uri="{FF2B5EF4-FFF2-40B4-BE49-F238E27FC236}">
                <a16:creationId xmlns:a16="http://schemas.microsoft.com/office/drawing/2014/main" id="{13C2C143-1AB1-448F-B7BE-4519F7FBB44A}"/>
              </a:ext>
            </a:extLst>
          </p:cNvPr>
          <p:cNvCxnSpPr/>
          <p:nvPr/>
        </p:nvCxnSpPr>
        <p:spPr>
          <a:xfrm flipV="1">
            <a:off x="846138" y="819150"/>
            <a:ext cx="3489325" cy="7938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CD7EA1F6-7851-4CEC-9739-E7B08094E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9" y="1681415"/>
            <a:ext cx="8823020" cy="4551292"/>
          </a:xfrm>
          <a:prstGeom prst="rect">
            <a:avLst/>
          </a:prstGeom>
        </p:spPr>
      </p:pic>
      <p:sp>
        <p:nvSpPr>
          <p:cNvPr id="10" name="文本框 1">
            <a:extLst>
              <a:ext uri="{FF2B5EF4-FFF2-40B4-BE49-F238E27FC236}">
                <a16:creationId xmlns:a16="http://schemas.microsoft.com/office/drawing/2014/main" id="{DCF69B98-426A-4D52-92C0-FBF42C3D2386}"/>
              </a:ext>
            </a:extLst>
          </p:cNvPr>
          <p:cNvSpPr txBox="1"/>
          <p:nvPr/>
        </p:nvSpPr>
        <p:spPr>
          <a:xfrm>
            <a:off x="354013" y="943918"/>
            <a:ext cx="1172305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进入登录界面后，首次登陆的同学请先点击“注册按钮进行注册”，</a:t>
            </a:r>
            <a:r>
              <a:rPr lang="zh-CN" altLang="en-US" sz="2400" b="1" noProof="1">
                <a:latin typeface="Arial" panose="020B0604020202020204" pitchFamily="34" charset="0"/>
                <a:ea typeface="微软雅黑" panose="020B0503020204020204" pitchFamily="34" charset="-122"/>
              </a:rPr>
              <a:t>已注册用户请使用身份证号及密码直接进行登录</a:t>
            </a:r>
            <a:endParaRPr lang="en-US" altLang="zh-CN" sz="2400" b="1" noProof="1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0A6FEC67-0D00-4BED-BCA8-45AA8A626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234" y="153734"/>
            <a:ext cx="2216683" cy="5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11912"/>
      </p:ext>
    </p:extLst>
  </p:cSld>
  <p:clrMapOvr>
    <a:masterClrMapping/>
  </p:clrMapOvr>
  <p:transition spd="slow" advClick="0" advTm="3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3B7ED32-B65E-444E-89F1-9B7FD591F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7" y="4487811"/>
            <a:ext cx="11994919" cy="2339543"/>
          </a:xfrm>
          <a:prstGeom prst="rect">
            <a:avLst/>
          </a:prstGeom>
        </p:spPr>
      </p:pic>
      <p:sp>
        <p:nvSpPr>
          <p:cNvPr id="2" name="TextBox 31">
            <a:extLst>
              <a:ext uri="{FF2B5EF4-FFF2-40B4-BE49-F238E27FC236}">
                <a16:creationId xmlns:a16="http://schemas.microsoft.com/office/drawing/2014/main" id="{91526066-12DC-4587-9540-FD40145D7986}"/>
              </a:ext>
            </a:extLst>
          </p:cNvPr>
          <p:cNvSpPr txBox="1"/>
          <p:nvPr/>
        </p:nvSpPr>
        <p:spPr>
          <a:xfrm>
            <a:off x="860425" y="320675"/>
            <a:ext cx="50133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第三步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A363EA6-9287-408B-B62E-24E8A69CA01F}"/>
              </a:ext>
            </a:extLst>
          </p:cNvPr>
          <p:cNvSpPr>
            <a:spLocks noEditPoints="1"/>
          </p:cNvSpPr>
          <p:nvPr/>
        </p:nvSpPr>
        <p:spPr>
          <a:xfrm>
            <a:off x="354013" y="334963"/>
            <a:ext cx="492125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" name="直接连接符 8">
            <a:extLst>
              <a:ext uri="{FF2B5EF4-FFF2-40B4-BE49-F238E27FC236}">
                <a16:creationId xmlns:a16="http://schemas.microsoft.com/office/drawing/2014/main" id="{13C2C143-1AB1-448F-B7BE-4519F7FBB44A}"/>
              </a:ext>
            </a:extLst>
          </p:cNvPr>
          <p:cNvCxnSpPr/>
          <p:nvPr/>
        </p:nvCxnSpPr>
        <p:spPr>
          <a:xfrm flipV="1">
            <a:off x="846138" y="819150"/>
            <a:ext cx="3489325" cy="7938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文本框 1">
            <a:extLst>
              <a:ext uri="{FF2B5EF4-FFF2-40B4-BE49-F238E27FC236}">
                <a16:creationId xmlns:a16="http://schemas.microsoft.com/office/drawing/2014/main" id="{DCF69B98-426A-4D52-92C0-FBF42C3D2386}"/>
              </a:ext>
            </a:extLst>
          </p:cNvPr>
          <p:cNvSpPr txBox="1"/>
          <p:nvPr/>
        </p:nvSpPr>
        <p:spPr>
          <a:xfrm>
            <a:off x="354013" y="943918"/>
            <a:ext cx="1172305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进入注册界面后，按照要求如实填写个人基本信息，设置密码，填写完成后点击“注册”按钮</a:t>
            </a:r>
            <a:endParaRPr lang="en-US" altLang="zh-CN" sz="2400" b="1" noProof="1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9A04842-5577-46E5-B5E0-F44B39D3DE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93" y="2186593"/>
            <a:ext cx="9740348" cy="2621340"/>
          </a:xfrm>
          <a:prstGeom prst="rect">
            <a:avLst/>
          </a:prstGeom>
        </p:spPr>
      </p:pic>
      <p:sp>
        <p:nvSpPr>
          <p:cNvPr id="13" name="文本框 1">
            <a:extLst>
              <a:ext uri="{FF2B5EF4-FFF2-40B4-BE49-F238E27FC236}">
                <a16:creationId xmlns:a16="http://schemas.microsoft.com/office/drawing/2014/main" id="{0358B6FE-570B-4906-9025-67CC3459E14C}"/>
              </a:ext>
            </a:extLst>
          </p:cNvPr>
          <p:cNvSpPr txBox="1"/>
          <p:nvPr/>
        </p:nvSpPr>
        <p:spPr>
          <a:xfrm>
            <a:off x="354013" y="1771599"/>
            <a:ext cx="965800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noProof="1">
                <a:latin typeface="Arial" panose="020B0604020202020204" pitchFamily="34" charset="0"/>
                <a:ea typeface="微软雅黑" panose="020B0503020204020204" pitchFamily="34" charset="-122"/>
              </a:rPr>
              <a:t>注意：“优研计划”考生来源应为 普通全日制应届本科毕业生</a:t>
            </a:r>
            <a:endParaRPr lang="en-US" altLang="zh-CN" sz="2400" b="1" noProof="1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D43D17E9-52EB-4580-8264-4478BD669839}"/>
              </a:ext>
            </a:extLst>
          </p:cNvPr>
          <p:cNvSpPr txBox="1"/>
          <p:nvPr/>
        </p:nvSpPr>
        <p:spPr>
          <a:xfrm>
            <a:off x="354013" y="4621421"/>
            <a:ext cx="1172305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注册完成后按照提示开始完善个人信息</a:t>
            </a:r>
            <a:endParaRPr lang="en-US" altLang="zh-CN" sz="2400" b="1" noProof="1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7F0357C2-F6B7-4592-9C97-C0B40454F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234" y="153734"/>
            <a:ext cx="2216683" cy="5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44377"/>
      </p:ext>
    </p:extLst>
  </p:cSld>
  <p:clrMapOvr>
    <a:masterClrMapping/>
  </p:clrMapOvr>
  <p:transition spd="slow" advClick="0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>
            <a:extLst>
              <a:ext uri="{FF2B5EF4-FFF2-40B4-BE49-F238E27FC236}">
                <a16:creationId xmlns:a16="http://schemas.microsoft.com/office/drawing/2014/main" id="{91526066-12DC-4587-9540-FD40145D7986}"/>
              </a:ext>
            </a:extLst>
          </p:cNvPr>
          <p:cNvSpPr txBox="1"/>
          <p:nvPr/>
        </p:nvSpPr>
        <p:spPr>
          <a:xfrm>
            <a:off x="860425" y="320675"/>
            <a:ext cx="50133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第四步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A363EA6-9287-408B-B62E-24E8A69CA01F}"/>
              </a:ext>
            </a:extLst>
          </p:cNvPr>
          <p:cNvSpPr>
            <a:spLocks noEditPoints="1"/>
          </p:cNvSpPr>
          <p:nvPr/>
        </p:nvSpPr>
        <p:spPr>
          <a:xfrm>
            <a:off x="354013" y="334963"/>
            <a:ext cx="492125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" name="直接连接符 8">
            <a:extLst>
              <a:ext uri="{FF2B5EF4-FFF2-40B4-BE49-F238E27FC236}">
                <a16:creationId xmlns:a16="http://schemas.microsoft.com/office/drawing/2014/main" id="{13C2C143-1AB1-448F-B7BE-4519F7FBB44A}"/>
              </a:ext>
            </a:extLst>
          </p:cNvPr>
          <p:cNvCxnSpPr/>
          <p:nvPr/>
        </p:nvCxnSpPr>
        <p:spPr>
          <a:xfrm flipV="1">
            <a:off x="846138" y="819150"/>
            <a:ext cx="3489325" cy="7938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文本框 1">
            <a:extLst>
              <a:ext uri="{FF2B5EF4-FFF2-40B4-BE49-F238E27FC236}">
                <a16:creationId xmlns:a16="http://schemas.microsoft.com/office/drawing/2014/main" id="{DCF69B98-426A-4D52-92C0-FBF42C3D2386}"/>
              </a:ext>
            </a:extLst>
          </p:cNvPr>
          <p:cNvSpPr txBox="1"/>
          <p:nvPr/>
        </p:nvSpPr>
        <p:spPr>
          <a:xfrm>
            <a:off x="354013" y="943918"/>
            <a:ext cx="1172305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注册完成后按照提示开始完善个人信息，完成后进行保存</a:t>
            </a:r>
            <a:endParaRPr lang="en-US" altLang="zh-CN" sz="2400" b="1" noProof="1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0116095-03B3-4B16-B426-765A98232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63" y="1506538"/>
            <a:ext cx="7589768" cy="517119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84EC07A-E81D-4B4D-B34E-B5EAEAD1DAFC}"/>
              </a:ext>
            </a:extLst>
          </p:cNvPr>
          <p:cNvSpPr txBox="1"/>
          <p:nvPr/>
        </p:nvSpPr>
        <p:spPr>
          <a:xfrm>
            <a:off x="354013" y="3081764"/>
            <a:ext cx="393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注意：请如实填写相关信息，保证内容真实有效</a:t>
            </a:r>
          </a:p>
        </p:txBody>
      </p:sp>
      <p:pic>
        <p:nvPicPr>
          <p:cNvPr id="12" name="图形 11">
            <a:extLst>
              <a:ext uri="{FF2B5EF4-FFF2-40B4-BE49-F238E27FC236}">
                <a16:creationId xmlns:a16="http://schemas.microsoft.com/office/drawing/2014/main" id="{B19CD311-8DAD-49BA-8911-CCE44D712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234" y="153734"/>
            <a:ext cx="2216683" cy="5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4147"/>
      </p:ext>
    </p:extLst>
  </p:cSld>
  <p:clrMapOvr>
    <a:masterClrMapping/>
  </p:clrMapOvr>
  <p:transition spd="slow" advClick="0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>
            <a:extLst>
              <a:ext uri="{FF2B5EF4-FFF2-40B4-BE49-F238E27FC236}">
                <a16:creationId xmlns:a16="http://schemas.microsoft.com/office/drawing/2014/main" id="{DE25705E-DE79-4AA2-BC6C-0D7ADBC24600}"/>
              </a:ext>
            </a:extLst>
          </p:cNvPr>
          <p:cNvSpPr txBox="1"/>
          <p:nvPr/>
        </p:nvSpPr>
        <p:spPr>
          <a:xfrm>
            <a:off x="860425" y="320675"/>
            <a:ext cx="50133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第五步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3EB369B0-014F-41AD-A140-03586B6981DC}"/>
              </a:ext>
            </a:extLst>
          </p:cNvPr>
          <p:cNvSpPr>
            <a:spLocks noEditPoints="1"/>
          </p:cNvSpPr>
          <p:nvPr/>
        </p:nvSpPr>
        <p:spPr>
          <a:xfrm>
            <a:off x="354013" y="334963"/>
            <a:ext cx="492125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" name="直接连接符 8">
            <a:extLst>
              <a:ext uri="{FF2B5EF4-FFF2-40B4-BE49-F238E27FC236}">
                <a16:creationId xmlns:a16="http://schemas.microsoft.com/office/drawing/2014/main" id="{4FCE4884-8C77-48BA-AD4E-59EAF8BAB9E4}"/>
              </a:ext>
            </a:extLst>
          </p:cNvPr>
          <p:cNvCxnSpPr/>
          <p:nvPr/>
        </p:nvCxnSpPr>
        <p:spPr>
          <a:xfrm flipV="1">
            <a:off x="846138" y="819150"/>
            <a:ext cx="3489325" cy="7938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文本框 1">
            <a:extLst>
              <a:ext uri="{FF2B5EF4-FFF2-40B4-BE49-F238E27FC236}">
                <a16:creationId xmlns:a16="http://schemas.microsoft.com/office/drawing/2014/main" id="{1C0A2583-1EA8-423F-80F0-137FF5C35ACA}"/>
              </a:ext>
            </a:extLst>
          </p:cNvPr>
          <p:cNvSpPr txBox="1"/>
          <p:nvPr/>
        </p:nvSpPr>
        <p:spPr>
          <a:xfrm>
            <a:off x="354013" y="943918"/>
            <a:ext cx="1172305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再次进入登陆页面，使用注册的身份证号及密码登陆，进入“优研活动”页面</a:t>
            </a:r>
            <a:endParaRPr lang="en-US" altLang="zh-CN" sz="2400" b="1" noProof="1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3B12E8D-0163-40B3-9203-7A3F7A4ED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768" y="1405583"/>
            <a:ext cx="5939892" cy="520810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AB9B9A5-38E7-4711-A381-0AF6BE470B96}"/>
              </a:ext>
            </a:extLst>
          </p:cNvPr>
          <p:cNvSpPr txBox="1"/>
          <p:nvPr/>
        </p:nvSpPr>
        <p:spPr>
          <a:xfrm>
            <a:off x="354013" y="1522413"/>
            <a:ext cx="5205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登陆后就可以看到正在接受报名的各学院“优研计划”项目啦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232361AC-F170-4904-A757-E6C8D06CBDF6}"/>
              </a:ext>
            </a:extLst>
          </p:cNvPr>
          <p:cNvSpPr txBox="1"/>
          <p:nvPr/>
        </p:nvSpPr>
        <p:spPr>
          <a:xfrm>
            <a:off x="354013" y="2616017"/>
            <a:ext cx="487635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选择意向学院，点击对应的“我要报名”按钮进行报名操作</a:t>
            </a:r>
            <a:endParaRPr lang="en-US" altLang="zh-CN" sz="2400" b="1" noProof="1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5828762-54BA-4B4A-BD99-52E66594086B}"/>
              </a:ext>
            </a:extLst>
          </p:cNvPr>
          <p:cNvSpPr txBox="1"/>
          <p:nvPr/>
        </p:nvSpPr>
        <p:spPr>
          <a:xfrm>
            <a:off x="354013" y="3649387"/>
            <a:ext cx="5205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点击对应学院的“相关资料”栏，可下载其“优研计划”实施方案及需提交的表格</a:t>
            </a:r>
          </a:p>
        </p:txBody>
      </p:sp>
      <p:sp>
        <p:nvSpPr>
          <p:cNvPr id="10" name="文本框 1">
            <a:extLst>
              <a:ext uri="{FF2B5EF4-FFF2-40B4-BE49-F238E27FC236}">
                <a16:creationId xmlns:a16="http://schemas.microsoft.com/office/drawing/2014/main" id="{915EA264-6FEA-442D-BE35-D54DDA291EAF}"/>
              </a:ext>
            </a:extLst>
          </p:cNvPr>
          <p:cNvSpPr txBox="1"/>
          <p:nvPr/>
        </p:nvSpPr>
        <p:spPr>
          <a:xfrm>
            <a:off x="354013" y="5083085"/>
            <a:ext cx="492697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如有相关疑问，可拨打页面中的咨询电话向学院进行咨询</a:t>
            </a:r>
            <a:endParaRPr lang="en-US" altLang="zh-CN" sz="2400" b="1" noProof="1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D9DAE6E2-4E03-4DC6-BCC8-978A4D5E2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234" y="153734"/>
            <a:ext cx="2216683" cy="5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40303"/>
      </p:ext>
    </p:extLst>
  </p:cSld>
  <p:clrMapOvr>
    <a:masterClrMapping/>
  </p:clrMapOvr>
  <p:transition spd="slow" advClick="0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>
            <a:extLst>
              <a:ext uri="{FF2B5EF4-FFF2-40B4-BE49-F238E27FC236}">
                <a16:creationId xmlns:a16="http://schemas.microsoft.com/office/drawing/2014/main" id="{91526066-12DC-4587-9540-FD40145D7986}"/>
              </a:ext>
            </a:extLst>
          </p:cNvPr>
          <p:cNvSpPr txBox="1"/>
          <p:nvPr/>
        </p:nvSpPr>
        <p:spPr>
          <a:xfrm>
            <a:off x="860425" y="320675"/>
            <a:ext cx="50133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第六步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A363EA6-9287-408B-B62E-24E8A69CA01F}"/>
              </a:ext>
            </a:extLst>
          </p:cNvPr>
          <p:cNvSpPr>
            <a:spLocks noEditPoints="1"/>
          </p:cNvSpPr>
          <p:nvPr/>
        </p:nvSpPr>
        <p:spPr>
          <a:xfrm>
            <a:off x="354013" y="334963"/>
            <a:ext cx="492125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" name="直接连接符 8">
            <a:extLst>
              <a:ext uri="{FF2B5EF4-FFF2-40B4-BE49-F238E27FC236}">
                <a16:creationId xmlns:a16="http://schemas.microsoft.com/office/drawing/2014/main" id="{13C2C143-1AB1-448F-B7BE-4519F7FBB44A}"/>
              </a:ext>
            </a:extLst>
          </p:cNvPr>
          <p:cNvCxnSpPr/>
          <p:nvPr/>
        </p:nvCxnSpPr>
        <p:spPr>
          <a:xfrm flipV="1">
            <a:off x="846138" y="819150"/>
            <a:ext cx="3489325" cy="7938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文本框 1">
            <a:extLst>
              <a:ext uri="{FF2B5EF4-FFF2-40B4-BE49-F238E27FC236}">
                <a16:creationId xmlns:a16="http://schemas.microsoft.com/office/drawing/2014/main" id="{DCF69B98-426A-4D52-92C0-FBF42C3D2386}"/>
              </a:ext>
            </a:extLst>
          </p:cNvPr>
          <p:cNvSpPr txBox="1"/>
          <p:nvPr/>
        </p:nvSpPr>
        <p:spPr>
          <a:xfrm>
            <a:off x="354013" y="943918"/>
            <a:ext cx="1172305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进入报名页面填写申请表，选择申请专业、导师，上传相关证明材料</a:t>
            </a:r>
            <a:endParaRPr lang="en-US" altLang="zh-CN" sz="2400" b="1" noProof="1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84EC07A-E81D-4B4D-B34E-B5EAEAD1DAFC}"/>
              </a:ext>
            </a:extLst>
          </p:cNvPr>
          <p:cNvSpPr txBox="1"/>
          <p:nvPr/>
        </p:nvSpPr>
        <p:spPr>
          <a:xfrm>
            <a:off x="354013" y="1650529"/>
            <a:ext cx="3935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请先选择专业，后选择导师，未确定导师或导师为新聘任硕导，请联系学院确认后，可选择“暂不选择”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2A06106-AEBD-4F66-9C47-CC53ADA11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15" y="1774608"/>
            <a:ext cx="7725646" cy="4036470"/>
          </a:xfrm>
          <a:prstGeom prst="rect">
            <a:avLst/>
          </a:prstGeom>
        </p:spPr>
      </p:pic>
      <p:sp>
        <p:nvSpPr>
          <p:cNvPr id="12" name="文本框 1">
            <a:extLst>
              <a:ext uri="{FF2B5EF4-FFF2-40B4-BE49-F238E27FC236}">
                <a16:creationId xmlns:a16="http://schemas.microsoft.com/office/drawing/2014/main" id="{7BB31B65-FB41-4E0A-8DB8-1B4D87BAEFF4}"/>
              </a:ext>
            </a:extLst>
          </p:cNvPr>
          <p:cNvSpPr txBox="1"/>
          <p:nvPr/>
        </p:nvSpPr>
        <p:spPr>
          <a:xfrm>
            <a:off x="354013" y="3503979"/>
            <a:ext cx="378066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研究方向可以先不进行选择</a:t>
            </a:r>
            <a:endParaRPr lang="en-US" altLang="zh-CN" sz="2400" b="1" noProof="1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B03476A-7FA8-442D-A12F-FDA7D567262D}"/>
              </a:ext>
            </a:extLst>
          </p:cNvPr>
          <p:cNvSpPr txBox="1"/>
          <p:nvPr/>
        </p:nvSpPr>
        <p:spPr>
          <a:xfrm>
            <a:off x="354013" y="4463785"/>
            <a:ext cx="393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注意：请根据学院“优研计划”方案要求上传相关证明材料，学院将对材料进行审核，未上传材料或材料未按要求上传者视为不合格。</a:t>
            </a: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154D34D6-406F-4484-A8A0-B257C7859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234" y="153734"/>
            <a:ext cx="2216683" cy="5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58063"/>
      </p:ext>
    </p:extLst>
  </p:cSld>
  <p:clrMapOvr>
    <a:masterClrMapping/>
  </p:clrMapOvr>
  <p:transition spd="slow" advClick="0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>
            <a:extLst>
              <a:ext uri="{FF2B5EF4-FFF2-40B4-BE49-F238E27FC236}">
                <a16:creationId xmlns:a16="http://schemas.microsoft.com/office/drawing/2014/main" id="{91526066-12DC-4587-9540-FD40145D7986}"/>
              </a:ext>
            </a:extLst>
          </p:cNvPr>
          <p:cNvSpPr txBox="1"/>
          <p:nvPr/>
        </p:nvSpPr>
        <p:spPr>
          <a:xfrm>
            <a:off x="860425" y="320675"/>
            <a:ext cx="50133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第七步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A363EA6-9287-408B-B62E-24E8A69CA01F}"/>
              </a:ext>
            </a:extLst>
          </p:cNvPr>
          <p:cNvSpPr>
            <a:spLocks noEditPoints="1"/>
          </p:cNvSpPr>
          <p:nvPr/>
        </p:nvSpPr>
        <p:spPr>
          <a:xfrm>
            <a:off x="354013" y="334963"/>
            <a:ext cx="492125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" name="直接连接符 8">
            <a:extLst>
              <a:ext uri="{FF2B5EF4-FFF2-40B4-BE49-F238E27FC236}">
                <a16:creationId xmlns:a16="http://schemas.microsoft.com/office/drawing/2014/main" id="{13C2C143-1AB1-448F-B7BE-4519F7FBB44A}"/>
              </a:ext>
            </a:extLst>
          </p:cNvPr>
          <p:cNvCxnSpPr/>
          <p:nvPr/>
        </p:nvCxnSpPr>
        <p:spPr>
          <a:xfrm flipV="1">
            <a:off x="846138" y="819150"/>
            <a:ext cx="3489325" cy="7938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文本框 1">
            <a:extLst>
              <a:ext uri="{FF2B5EF4-FFF2-40B4-BE49-F238E27FC236}">
                <a16:creationId xmlns:a16="http://schemas.microsoft.com/office/drawing/2014/main" id="{DCF69B98-426A-4D52-92C0-FBF42C3D2386}"/>
              </a:ext>
            </a:extLst>
          </p:cNvPr>
          <p:cNvSpPr txBox="1"/>
          <p:nvPr/>
        </p:nvSpPr>
        <p:spPr>
          <a:xfrm>
            <a:off x="354013" y="943918"/>
            <a:ext cx="1172305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保存后出现操作成功对话框，则表明报名成功</a:t>
            </a:r>
            <a:endParaRPr lang="en-US" altLang="zh-CN" sz="2400" b="1" noProof="1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84EC07A-E81D-4B4D-B34E-B5EAEAD1DAFC}"/>
              </a:ext>
            </a:extLst>
          </p:cNvPr>
          <p:cNvSpPr txBox="1"/>
          <p:nvPr/>
        </p:nvSpPr>
        <p:spPr>
          <a:xfrm>
            <a:off x="8323401" y="4374485"/>
            <a:ext cx="3753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注意：一定要进入此界面确认自己是否报名成功，未出现报名活动将视为无效，请考生们切记！！！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226864-251A-472F-9749-6EF837BA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320" y="1405583"/>
            <a:ext cx="3692594" cy="19522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1AB589-DB9F-4EB4-8EA8-FD79EA9DF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19" y="4374485"/>
            <a:ext cx="7692887" cy="1901416"/>
          </a:xfrm>
          <a:prstGeom prst="rect">
            <a:avLst/>
          </a:prstGeom>
        </p:spPr>
      </p:pic>
      <p:sp>
        <p:nvSpPr>
          <p:cNvPr id="12" name="文本框 1">
            <a:extLst>
              <a:ext uri="{FF2B5EF4-FFF2-40B4-BE49-F238E27FC236}">
                <a16:creationId xmlns:a16="http://schemas.microsoft.com/office/drawing/2014/main" id="{93D4C490-6210-4F9E-B6DC-DE0C7E5E4EF4}"/>
              </a:ext>
            </a:extLst>
          </p:cNvPr>
          <p:cNvSpPr txBox="1"/>
          <p:nvPr/>
        </p:nvSpPr>
        <p:spPr>
          <a:xfrm>
            <a:off x="354013" y="3372935"/>
            <a:ext cx="1172305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报名成功后，进入“已经报名的活动”页面，可查看自己的报名情况，且可在报名截止时间前查看、修改、删除个人报名信息</a:t>
            </a:r>
            <a:endParaRPr lang="en-US" altLang="zh-CN" sz="2400" b="1" noProof="1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CA46F2C4-5939-4EB2-9832-2706A77B2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234" y="153734"/>
            <a:ext cx="2216683" cy="5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56230"/>
      </p:ext>
    </p:extLst>
  </p:cSld>
  <p:clrMapOvr>
    <a:masterClrMapping/>
  </p:clrMapOvr>
  <p:transition spd="slow" advClick="0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>
            <a:extLst>
              <a:ext uri="{FF2B5EF4-FFF2-40B4-BE49-F238E27FC236}">
                <a16:creationId xmlns:a16="http://schemas.microsoft.com/office/drawing/2014/main" id="{91526066-12DC-4587-9540-FD40145D7986}"/>
              </a:ext>
            </a:extLst>
          </p:cNvPr>
          <p:cNvSpPr txBox="1"/>
          <p:nvPr/>
        </p:nvSpPr>
        <p:spPr>
          <a:xfrm>
            <a:off x="860425" y="320675"/>
            <a:ext cx="50133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第八步</a:t>
            </a:r>
            <a:r>
              <a:rPr lang="en-US" altLang="zh-CN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zh-CN" altLang="en-US" sz="2700" b="1" dirty="0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最后的最后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A363EA6-9287-408B-B62E-24E8A69CA01F}"/>
              </a:ext>
            </a:extLst>
          </p:cNvPr>
          <p:cNvSpPr>
            <a:spLocks noEditPoints="1"/>
          </p:cNvSpPr>
          <p:nvPr/>
        </p:nvSpPr>
        <p:spPr>
          <a:xfrm>
            <a:off x="354013" y="334963"/>
            <a:ext cx="492125" cy="4921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rgbClr val="D44231"/>
          </a:solidFill>
          <a:ln w="9525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" name="直接连接符 8">
            <a:extLst>
              <a:ext uri="{FF2B5EF4-FFF2-40B4-BE49-F238E27FC236}">
                <a16:creationId xmlns:a16="http://schemas.microsoft.com/office/drawing/2014/main" id="{13C2C143-1AB1-448F-B7BE-4519F7FBB44A}"/>
              </a:ext>
            </a:extLst>
          </p:cNvPr>
          <p:cNvCxnSpPr/>
          <p:nvPr/>
        </p:nvCxnSpPr>
        <p:spPr>
          <a:xfrm flipV="1">
            <a:off x="846138" y="819150"/>
            <a:ext cx="3489325" cy="7938"/>
          </a:xfrm>
          <a:prstGeom prst="line">
            <a:avLst/>
          </a:prstGeom>
          <a:ln w="6350" cap="flat" cmpd="sng">
            <a:solidFill>
              <a:srgbClr val="D44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文本框 1">
            <a:extLst>
              <a:ext uri="{FF2B5EF4-FFF2-40B4-BE49-F238E27FC236}">
                <a16:creationId xmlns:a16="http://schemas.microsoft.com/office/drawing/2014/main" id="{DCF69B98-426A-4D52-92C0-FBF42C3D2386}"/>
              </a:ext>
            </a:extLst>
          </p:cNvPr>
          <p:cNvSpPr txBox="1"/>
          <p:nvPr/>
        </p:nvSpPr>
        <p:spPr>
          <a:xfrm>
            <a:off x="354013" y="943918"/>
            <a:ext cx="1172305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请严格按照各学院的报名节点进行操作，并按要求寄送或上交纸质材料，按时参加学院组织的各项活动。</a:t>
            </a:r>
            <a:endParaRPr lang="en-US" altLang="zh-CN" sz="2400" b="1" noProof="1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AE55A2-8FD5-4235-A2DD-AA6E4F71F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9" y="1613445"/>
            <a:ext cx="6546038" cy="521230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53DB8E5-5AAF-4ED1-8CB8-BF903E7911F9}"/>
              </a:ext>
            </a:extLst>
          </p:cNvPr>
          <p:cNvSpPr txBox="1"/>
          <p:nvPr/>
        </p:nvSpPr>
        <p:spPr>
          <a:xfrm>
            <a:off x="354013" y="1982468"/>
            <a:ext cx="4937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报名时间及各学院老师联系电话在报名界面均已标注，如有疑问，请及时拨打电话咨询</a:t>
            </a: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C9201A77-EA65-4A67-A679-E3A3E7375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1234" y="153734"/>
            <a:ext cx="2216683" cy="597043"/>
          </a:xfrm>
          <a:prstGeom prst="rect">
            <a:avLst/>
          </a:prstGeom>
        </p:spPr>
      </p:pic>
      <p:sp>
        <p:nvSpPr>
          <p:cNvPr id="9" name="文本框 1">
            <a:extLst>
              <a:ext uri="{FF2B5EF4-FFF2-40B4-BE49-F238E27FC236}">
                <a16:creationId xmlns:a16="http://schemas.microsoft.com/office/drawing/2014/main" id="{E91E7F3F-353C-4E38-8ACD-E7AF24555709}"/>
              </a:ext>
            </a:extLst>
          </p:cNvPr>
          <p:cNvSpPr txBox="1"/>
          <p:nvPr/>
        </p:nvSpPr>
        <p:spPr>
          <a:xfrm>
            <a:off x="354013" y="3627483"/>
            <a:ext cx="482096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noProof="1">
                <a:solidFill>
                  <a:srgbClr val="D53D2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报名成功后，可在“已经报名的活动”页面查看资格审查结果</a:t>
            </a:r>
            <a:endParaRPr lang="en-US" altLang="zh-CN" sz="2400" b="1" noProof="1">
              <a:solidFill>
                <a:srgbClr val="D53D2A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8219044"/>
      </p:ext>
    </p:extLst>
  </p:cSld>
  <p:clrMapOvr>
    <a:masterClrMapping/>
  </p:clrMapOvr>
  <p:transition spd="slow" advClick="0" advTm="3000">
    <p:wipe/>
  </p:transition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 cap="flat" cmpd="sng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anchor="t"/>
      <a:lstStyle>
        <a:defPPr eaLnBrk="0" hangingPunct="0">
          <a:defRPr lang="zh-CN" altLang="en-US" sz="2800" b="1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496</Words>
  <Application>Microsoft Office PowerPoint</Application>
  <PresentationFormat>宽屏</PresentationFormat>
  <Paragraphs>40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lilong</cp:lastModifiedBy>
  <cp:revision>221</cp:revision>
  <dcterms:created xsi:type="dcterms:W3CDTF">2017-03-06T09:26:00Z</dcterms:created>
  <dcterms:modified xsi:type="dcterms:W3CDTF">2019-07-01T14:38:03Z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