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147"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CE06EF-BE08-43F7-83E7-A2300DDCF41D}" type="datetimeFigureOut">
              <a:rPr lang="zh-CN" altLang="en-US" smtClean="0"/>
              <a:t>2013/9/29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A0DF45-B32F-4CEE-99CB-2D7FA5F86C6F}" type="slidenum">
              <a:rPr lang="zh-CN" altLang="en-US" smtClean="0"/>
              <a:t>‹#›</a:t>
            </a:fld>
            <a:endParaRPr lang="zh-CN" altLang="en-US"/>
          </a:p>
        </p:txBody>
      </p:sp>
    </p:spTree>
    <p:extLst>
      <p:ext uri="{BB962C8B-B14F-4D97-AF65-F5344CB8AC3E}">
        <p14:creationId xmlns:p14="http://schemas.microsoft.com/office/powerpoint/2010/main" val="1814938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0DF45-B32F-4CEE-99CB-2D7FA5F86C6F}" type="slidenum">
              <a:rPr lang="zh-CN" altLang="en-US" smtClean="0"/>
              <a:t>1</a:t>
            </a:fld>
            <a:endParaRPr lang="zh-CN" altLang="en-US"/>
          </a:p>
        </p:txBody>
      </p:sp>
    </p:spTree>
    <p:extLst>
      <p:ext uri="{BB962C8B-B14F-4D97-AF65-F5344CB8AC3E}">
        <p14:creationId xmlns:p14="http://schemas.microsoft.com/office/powerpoint/2010/main" val="3510561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57F0-51DF-4459-BF0A-79BA3579AB65}" type="slidenum">
              <a:rPr lang="zh-CN" altLang="en-US" smtClean="0"/>
              <a:t>10</a:t>
            </a:fld>
            <a:endParaRPr lang="zh-CN" altLang="en-US"/>
          </a:p>
        </p:txBody>
      </p:sp>
    </p:spTree>
    <p:extLst>
      <p:ext uri="{BB962C8B-B14F-4D97-AF65-F5344CB8AC3E}">
        <p14:creationId xmlns:p14="http://schemas.microsoft.com/office/powerpoint/2010/main" val="331421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57F0-51DF-4459-BF0A-79BA3579AB65}" type="slidenum">
              <a:rPr lang="zh-CN" altLang="en-US" smtClean="0"/>
              <a:t>11</a:t>
            </a:fld>
            <a:endParaRPr lang="zh-CN" altLang="en-US"/>
          </a:p>
        </p:txBody>
      </p:sp>
    </p:spTree>
    <p:extLst>
      <p:ext uri="{BB962C8B-B14F-4D97-AF65-F5344CB8AC3E}">
        <p14:creationId xmlns:p14="http://schemas.microsoft.com/office/powerpoint/2010/main" val="2766114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57F0-51DF-4459-BF0A-79BA3579AB65}" type="slidenum">
              <a:rPr lang="zh-CN" altLang="en-US" smtClean="0"/>
              <a:t>12</a:t>
            </a:fld>
            <a:endParaRPr lang="zh-CN" altLang="en-US"/>
          </a:p>
        </p:txBody>
      </p:sp>
    </p:spTree>
    <p:extLst>
      <p:ext uri="{BB962C8B-B14F-4D97-AF65-F5344CB8AC3E}">
        <p14:creationId xmlns:p14="http://schemas.microsoft.com/office/powerpoint/2010/main" val="3438622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57F0-51DF-4459-BF0A-79BA3579AB65}" type="slidenum">
              <a:rPr lang="zh-CN" altLang="en-US" smtClean="0"/>
              <a:t>13</a:t>
            </a:fld>
            <a:endParaRPr lang="zh-CN" altLang="en-US"/>
          </a:p>
        </p:txBody>
      </p:sp>
    </p:spTree>
    <p:extLst>
      <p:ext uri="{BB962C8B-B14F-4D97-AF65-F5344CB8AC3E}">
        <p14:creationId xmlns:p14="http://schemas.microsoft.com/office/powerpoint/2010/main" val="307856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57F0-51DF-4459-BF0A-79BA3579AB65}" type="slidenum">
              <a:rPr lang="zh-CN" altLang="en-US" smtClean="0"/>
              <a:t>14</a:t>
            </a:fld>
            <a:endParaRPr lang="zh-CN" altLang="en-US"/>
          </a:p>
        </p:txBody>
      </p:sp>
    </p:spTree>
    <p:extLst>
      <p:ext uri="{BB962C8B-B14F-4D97-AF65-F5344CB8AC3E}">
        <p14:creationId xmlns:p14="http://schemas.microsoft.com/office/powerpoint/2010/main" val="3386556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57F0-51DF-4459-BF0A-79BA3579AB65}" type="slidenum">
              <a:rPr lang="zh-CN" altLang="en-US" smtClean="0"/>
              <a:t>15</a:t>
            </a:fld>
            <a:endParaRPr lang="zh-CN" altLang="en-US"/>
          </a:p>
        </p:txBody>
      </p:sp>
    </p:spTree>
    <p:extLst>
      <p:ext uri="{BB962C8B-B14F-4D97-AF65-F5344CB8AC3E}">
        <p14:creationId xmlns:p14="http://schemas.microsoft.com/office/powerpoint/2010/main" val="1992466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57F0-51DF-4459-BF0A-79BA3579AB65}" type="slidenum">
              <a:rPr lang="zh-CN" altLang="en-US" smtClean="0"/>
              <a:t>16</a:t>
            </a:fld>
            <a:endParaRPr lang="zh-CN" altLang="en-US"/>
          </a:p>
        </p:txBody>
      </p:sp>
    </p:spTree>
    <p:extLst>
      <p:ext uri="{BB962C8B-B14F-4D97-AF65-F5344CB8AC3E}">
        <p14:creationId xmlns:p14="http://schemas.microsoft.com/office/powerpoint/2010/main" val="246295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57F0-51DF-4459-BF0A-79BA3579AB65}" type="slidenum">
              <a:rPr lang="zh-CN" altLang="en-US" smtClean="0"/>
              <a:t>2</a:t>
            </a:fld>
            <a:endParaRPr lang="zh-CN" altLang="en-US"/>
          </a:p>
        </p:txBody>
      </p:sp>
    </p:spTree>
    <p:extLst>
      <p:ext uri="{BB962C8B-B14F-4D97-AF65-F5344CB8AC3E}">
        <p14:creationId xmlns:p14="http://schemas.microsoft.com/office/powerpoint/2010/main" val="174174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57F0-51DF-4459-BF0A-79BA3579AB65}" type="slidenum">
              <a:rPr lang="zh-CN" altLang="en-US" smtClean="0"/>
              <a:t>3</a:t>
            </a:fld>
            <a:endParaRPr lang="zh-CN" altLang="en-US"/>
          </a:p>
        </p:txBody>
      </p:sp>
    </p:spTree>
    <p:extLst>
      <p:ext uri="{BB962C8B-B14F-4D97-AF65-F5344CB8AC3E}">
        <p14:creationId xmlns:p14="http://schemas.microsoft.com/office/powerpoint/2010/main" val="2416255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57F0-51DF-4459-BF0A-79BA3579AB65}" type="slidenum">
              <a:rPr lang="zh-CN" altLang="en-US" smtClean="0"/>
              <a:t>4</a:t>
            </a:fld>
            <a:endParaRPr lang="zh-CN" altLang="en-US"/>
          </a:p>
        </p:txBody>
      </p:sp>
    </p:spTree>
    <p:extLst>
      <p:ext uri="{BB962C8B-B14F-4D97-AF65-F5344CB8AC3E}">
        <p14:creationId xmlns:p14="http://schemas.microsoft.com/office/powerpoint/2010/main" val="277283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57F0-51DF-4459-BF0A-79BA3579AB65}" type="slidenum">
              <a:rPr lang="zh-CN" altLang="en-US" smtClean="0"/>
              <a:t>5</a:t>
            </a:fld>
            <a:endParaRPr lang="zh-CN" altLang="en-US"/>
          </a:p>
        </p:txBody>
      </p:sp>
    </p:spTree>
    <p:extLst>
      <p:ext uri="{BB962C8B-B14F-4D97-AF65-F5344CB8AC3E}">
        <p14:creationId xmlns:p14="http://schemas.microsoft.com/office/powerpoint/2010/main" val="37794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57F0-51DF-4459-BF0A-79BA3579AB65}" type="slidenum">
              <a:rPr lang="zh-CN" altLang="en-US" smtClean="0"/>
              <a:t>6</a:t>
            </a:fld>
            <a:endParaRPr lang="zh-CN" altLang="en-US"/>
          </a:p>
        </p:txBody>
      </p:sp>
    </p:spTree>
    <p:extLst>
      <p:ext uri="{BB962C8B-B14F-4D97-AF65-F5344CB8AC3E}">
        <p14:creationId xmlns:p14="http://schemas.microsoft.com/office/powerpoint/2010/main" val="782066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57F0-51DF-4459-BF0A-79BA3579AB65}" type="slidenum">
              <a:rPr lang="zh-CN" altLang="en-US" smtClean="0"/>
              <a:t>7</a:t>
            </a:fld>
            <a:endParaRPr lang="zh-CN" altLang="en-US"/>
          </a:p>
        </p:txBody>
      </p:sp>
    </p:spTree>
    <p:extLst>
      <p:ext uri="{BB962C8B-B14F-4D97-AF65-F5344CB8AC3E}">
        <p14:creationId xmlns:p14="http://schemas.microsoft.com/office/powerpoint/2010/main" val="3289325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57F0-51DF-4459-BF0A-79BA3579AB65}" type="slidenum">
              <a:rPr lang="zh-CN" altLang="en-US" smtClean="0"/>
              <a:t>8</a:t>
            </a:fld>
            <a:endParaRPr lang="zh-CN" altLang="en-US"/>
          </a:p>
        </p:txBody>
      </p:sp>
    </p:spTree>
    <p:extLst>
      <p:ext uri="{BB962C8B-B14F-4D97-AF65-F5344CB8AC3E}">
        <p14:creationId xmlns:p14="http://schemas.microsoft.com/office/powerpoint/2010/main" val="2625980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57F0-51DF-4459-BF0A-79BA3579AB65}" type="slidenum">
              <a:rPr lang="zh-CN" altLang="en-US" smtClean="0"/>
              <a:t>9</a:t>
            </a:fld>
            <a:endParaRPr lang="zh-CN" altLang="en-US"/>
          </a:p>
        </p:txBody>
      </p:sp>
    </p:spTree>
    <p:extLst>
      <p:ext uri="{BB962C8B-B14F-4D97-AF65-F5344CB8AC3E}">
        <p14:creationId xmlns:p14="http://schemas.microsoft.com/office/powerpoint/2010/main" val="1592178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3600"/>
            <a:ext cx="7772400" cy="1012825"/>
          </a:xfrm>
        </p:spPr>
        <p:txBody>
          <a:bodyPr/>
          <a:lstStyle>
            <a:lvl1pPr algn="l">
              <a:defRPr/>
            </a:lvl1pPr>
          </a:lstStyle>
          <a:p>
            <a:pPr lvl="0"/>
            <a:r>
              <a:rPr lang="zh-CN" altLang="en-US" noProof="0" smtClean="0"/>
              <a:t>单击此处编辑母版标题样式</a:t>
            </a:r>
            <a:endParaRPr lang="zh-CN" noProof="0" smtClean="0"/>
          </a:p>
        </p:txBody>
      </p:sp>
      <p:sp>
        <p:nvSpPr>
          <p:cNvPr id="2051" name="Rectangle 3"/>
          <p:cNvSpPr>
            <a:spLocks noGrp="1" noChangeArrowheads="1"/>
          </p:cNvSpPr>
          <p:nvPr>
            <p:ph type="subTitle" idx="1"/>
          </p:nvPr>
        </p:nvSpPr>
        <p:spPr>
          <a:xfrm>
            <a:off x="685800" y="3200400"/>
            <a:ext cx="6400800" cy="762000"/>
          </a:xfrm>
        </p:spPr>
        <p:txBody>
          <a:bodyPr/>
          <a:lstStyle>
            <a:lvl1pPr marL="0" indent="0">
              <a:buFontTx/>
              <a:buNone/>
              <a:defRPr/>
            </a:lvl1pPr>
          </a:lstStyle>
          <a:p>
            <a:pPr lvl="0"/>
            <a:r>
              <a:rPr lang="zh-CN" altLang="en-US" noProof="0" smtClean="0"/>
              <a:t>单击此处编辑母版副标题样式</a:t>
            </a:r>
            <a:endParaRPr lang="zh-CN" noProof="0" smtClean="0"/>
          </a:p>
        </p:txBody>
      </p:sp>
      <p:sp>
        <p:nvSpPr>
          <p:cNvPr id="2052" name="Rectangle 4"/>
          <p:cNvSpPr>
            <a:spLocks noGrp="1" noChangeArrowheads="1"/>
          </p:cNvSpPr>
          <p:nvPr>
            <p:ph type="dt" sz="half" idx="2"/>
          </p:nvPr>
        </p:nvSpPr>
        <p:spPr/>
        <p:txBody>
          <a:bodyPr/>
          <a:lstStyle>
            <a:lvl1pPr>
              <a:defRPr/>
            </a:lvl1pPr>
          </a:lstStyle>
          <a:p>
            <a:fld id="{AAFC74DF-13B5-4A72-90FC-17DC67179BFF}" type="datetimeFigureOut">
              <a:rPr lang="zh-CN" altLang="en-US" smtClean="0"/>
              <a:t>2013/9/29</a:t>
            </a:fld>
            <a:endParaRPr lang="zh-CN" altLang="en-US"/>
          </a:p>
        </p:txBody>
      </p:sp>
      <p:sp>
        <p:nvSpPr>
          <p:cNvPr id="2053" name="Rectangle 5"/>
          <p:cNvSpPr>
            <a:spLocks noGrp="1" noChangeArrowheads="1"/>
          </p:cNvSpPr>
          <p:nvPr>
            <p:ph type="ftr" sz="quarter" idx="3"/>
          </p:nvPr>
        </p:nvSpPr>
        <p:spPr/>
        <p:txBody>
          <a:bodyPr/>
          <a:lstStyle>
            <a:lvl1pPr>
              <a:defRPr/>
            </a:lvl1pPr>
          </a:lstStyle>
          <a:p>
            <a:endParaRPr lang="zh-CN" altLang="en-US"/>
          </a:p>
        </p:txBody>
      </p:sp>
      <p:sp>
        <p:nvSpPr>
          <p:cNvPr id="2054" name="Rectangle 6"/>
          <p:cNvSpPr>
            <a:spLocks noGrp="1" noChangeArrowheads="1"/>
          </p:cNvSpPr>
          <p:nvPr>
            <p:ph type="sldNum" sz="quarter" idx="4"/>
          </p:nvPr>
        </p:nvSpPr>
        <p:spPr/>
        <p:txBody>
          <a:bodyPr/>
          <a:lstStyle>
            <a:lvl1pPr>
              <a:defRPr/>
            </a:lvl1pPr>
          </a:lstStyle>
          <a:p>
            <a:fld id="{953E78A9-2DA5-4F23-913D-6A162700855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AFC74DF-13B5-4A72-90FC-17DC67179BFF}" type="datetimeFigureOut">
              <a:rPr lang="zh-CN" altLang="en-US" smtClean="0"/>
              <a:t>2013/9/29</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953E78A9-2DA5-4F23-913D-6A162700855F}" type="slidenum">
              <a:rPr lang="zh-CN" altLang="en-US" smtClean="0"/>
              <a:t>‹#›</a:t>
            </a:fld>
            <a:endParaRPr lang="zh-CN" altLang="en-US"/>
          </a:p>
        </p:txBody>
      </p:sp>
    </p:spTree>
    <p:extLst>
      <p:ext uri="{BB962C8B-B14F-4D97-AF65-F5344CB8AC3E}">
        <p14:creationId xmlns:p14="http://schemas.microsoft.com/office/powerpoint/2010/main" val="372924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AFC74DF-13B5-4A72-90FC-17DC67179BFF}" type="datetimeFigureOut">
              <a:rPr lang="zh-CN" altLang="en-US" smtClean="0"/>
              <a:t>2013/9/29</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953E78A9-2DA5-4F23-913D-6A162700855F}" type="slidenum">
              <a:rPr lang="zh-CN" altLang="en-US" smtClean="0"/>
              <a:t>‹#›</a:t>
            </a:fld>
            <a:endParaRPr lang="zh-CN" altLang="en-US"/>
          </a:p>
        </p:txBody>
      </p:sp>
    </p:spTree>
    <p:extLst>
      <p:ext uri="{BB962C8B-B14F-4D97-AF65-F5344CB8AC3E}">
        <p14:creationId xmlns:p14="http://schemas.microsoft.com/office/powerpoint/2010/main" val="260904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AFC74DF-13B5-4A72-90FC-17DC67179BFF}" type="datetimeFigureOut">
              <a:rPr lang="zh-CN" altLang="en-US" smtClean="0"/>
              <a:t>2013/9/29</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953E78A9-2DA5-4F23-913D-6A162700855F}" type="slidenum">
              <a:rPr lang="zh-CN" altLang="en-US" smtClean="0"/>
              <a:t>‹#›</a:t>
            </a:fld>
            <a:endParaRPr lang="zh-CN" altLang="en-US"/>
          </a:p>
        </p:txBody>
      </p:sp>
    </p:spTree>
    <p:extLst>
      <p:ext uri="{BB962C8B-B14F-4D97-AF65-F5344CB8AC3E}">
        <p14:creationId xmlns:p14="http://schemas.microsoft.com/office/powerpoint/2010/main" val="40175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AAFC74DF-13B5-4A72-90FC-17DC67179BFF}" type="datetimeFigureOut">
              <a:rPr lang="zh-CN" altLang="en-US" smtClean="0"/>
              <a:t>2013/9/29</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953E78A9-2DA5-4F23-913D-6A162700855F}" type="slidenum">
              <a:rPr lang="zh-CN" altLang="en-US" smtClean="0"/>
              <a:t>‹#›</a:t>
            </a:fld>
            <a:endParaRPr lang="zh-CN" altLang="en-US"/>
          </a:p>
        </p:txBody>
      </p:sp>
    </p:spTree>
    <p:extLst>
      <p:ext uri="{BB962C8B-B14F-4D97-AF65-F5344CB8AC3E}">
        <p14:creationId xmlns:p14="http://schemas.microsoft.com/office/powerpoint/2010/main" val="263129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AAFC74DF-13B5-4A72-90FC-17DC67179BFF}" type="datetimeFigureOut">
              <a:rPr lang="zh-CN" altLang="en-US" smtClean="0"/>
              <a:t>2013/9/29</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953E78A9-2DA5-4F23-913D-6A162700855F}" type="slidenum">
              <a:rPr lang="zh-CN" altLang="en-US" smtClean="0"/>
              <a:t>‹#›</a:t>
            </a:fld>
            <a:endParaRPr lang="zh-CN" altLang="en-US"/>
          </a:p>
        </p:txBody>
      </p:sp>
    </p:spTree>
    <p:extLst>
      <p:ext uri="{BB962C8B-B14F-4D97-AF65-F5344CB8AC3E}">
        <p14:creationId xmlns:p14="http://schemas.microsoft.com/office/powerpoint/2010/main" val="119486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AAFC74DF-13B5-4A72-90FC-17DC67179BFF}" type="datetimeFigureOut">
              <a:rPr lang="zh-CN" altLang="en-US" smtClean="0"/>
              <a:t>2013/9/29</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953E78A9-2DA5-4F23-913D-6A162700855F}" type="slidenum">
              <a:rPr lang="zh-CN" altLang="en-US" smtClean="0"/>
              <a:t>‹#›</a:t>
            </a:fld>
            <a:endParaRPr lang="zh-CN" altLang="en-US"/>
          </a:p>
        </p:txBody>
      </p:sp>
    </p:spTree>
    <p:extLst>
      <p:ext uri="{BB962C8B-B14F-4D97-AF65-F5344CB8AC3E}">
        <p14:creationId xmlns:p14="http://schemas.microsoft.com/office/powerpoint/2010/main" val="3737185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AAFC74DF-13B5-4A72-90FC-17DC67179BFF}" type="datetimeFigureOut">
              <a:rPr lang="zh-CN" altLang="en-US" smtClean="0"/>
              <a:t>2013/9/29</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953E78A9-2DA5-4F23-913D-6A162700855F}" type="slidenum">
              <a:rPr lang="zh-CN" altLang="en-US" smtClean="0"/>
              <a:t>‹#›</a:t>
            </a:fld>
            <a:endParaRPr lang="zh-CN" altLang="en-US"/>
          </a:p>
        </p:txBody>
      </p:sp>
    </p:spTree>
    <p:extLst>
      <p:ext uri="{BB962C8B-B14F-4D97-AF65-F5344CB8AC3E}">
        <p14:creationId xmlns:p14="http://schemas.microsoft.com/office/powerpoint/2010/main" val="129657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AAFC74DF-13B5-4A72-90FC-17DC67179BFF}" type="datetimeFigureOut">
              <a:rPr lang="zh-CN" altLang="en-US" smtClean="0"/>
              <a:t>2013/9/29</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953E78A9-2DA5-4F23-913D-6A162700855F}" type="slidenum">
              <a:rPr lang="zh-CN" altLang="en-US" smtClean="0"/>
              <a:t>‹#›</a:t>
            </a:fld>
            <a:endParaRPr lang="zh-CN" altLang="en-US"/>
          </a:p>
        </p:txBody>
      </p:sp>
    </p:spTree>
    <p:extLst>
      <p:ext uri="{BB962C8B-B14F-4D97-AF65-F5344CB8AC3E}">
        <p14:creationId xmlns:p14="http://schemas.microsoft.com/office/powerpoint/2010/main" val="3227110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AAFC74DF-13B5-4A72-90FC-17DC67179BFF}" type="datetimeFigureOut">
              <a:rPr lang="zh-CN" altLang="en-US" smtClean="0"/>
              <a:t>2013/9/29</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953E78A9-2DA5-4F23-913D-6A162700855F}" type="slidenum">
              <a:rPr lang="zh-CN" altLang="en-US" smtClean="0"/>
              <a:t>‹#›</a:t>
            </a:fld>
            <a:endParaRPr lang="zh-CN" altLang="en-US"/>
          </a:p>
        </p:txBody>
      </p:sp>
    </p:spTree>
    <p:extLst>
      <p:ext uri="{BB962C8B-B14F-4D97-AF65-F5344CB8AC3E}">
        <p14:creationId xmlns:p14="http://schemas.microsoft.com/office/powerpoint/2010/main" val="286594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AAFC74DF-13B5-4A72-90FC-17DC67179BFF}" type="datetimeFigureOut">
              <a:rPr lang="zh-CN" altLang="en-US" smtClean="0"/>
              <a:t>2013/9/29</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953E78A9-2DA5-4F23-913D-6A162700855F}" type="slidenum">
              <a:rPr lang="zh-CN" altLang="en-US" smtClean="0"/>
              <a:t>‹#›</a:t>
            </a:fld>
            <a:endParaRPr lang="zh-CN" altLang="en-US"/>
          </a:p>
        </p:txBody>
      </p:sp>
    </p:spTree>
    <p:extLst>
      <p:ext uri="{BB962C8B-B14F-4D97-AF65-F5344CB8AC3E}">
        <p14:creationId xmlns:p14="http://schemas.microsoft.com/office/powerpoint/2010/main" val="301555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AAFC74DF-13B5-4A72-90FC-17DC67179BFF}" type="datetimeFigureOut">
              <a:rPr lang="zh-CN" altLang="en-US" smtClean="0"/>
              <a:t>2013/9/29</a:t>
            </a:fld>
            <a:endParaRPr lang="zh-C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zh-C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53E78A9-2DA5-4F23-913D-6A162700855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黑体" pitchFamily="49" charset="-122"/>
        </a:defRPr>
      </a:lvl2pPr>
      <a:lvl3pPr algn="ctr" rtl="0" eaLnBrk="1" fontAlgn="base" hangingPunct="1">
        <a:spcBef>
          <a:spcPct val="0"/>
        </a:spcBef>
        <a:spcAft>
          <a:spcPct val="0"/>
        </a:spcAft>
        <a:defRPr sz="4400">
          <a:solidFill>
            <a:schemeClr val="tx2"/>
          </a:solidFill>
          <a:latin typeface="Arial" pitchFamily="34" charset="0"/>
          <a:ea typeface="黑体" pitchFamily="49" charset="-122"/>
        </a:defRPr>
      </a:lvl3pPr>
      <a:lvl4pPr algn="ctr" rtl="0" eaLnBrk="1" fontAlgn="base" hangingPunct="1">
        <a:spcBef>
          <a:spcPct val="0"/>
        </a:spcBef>
        <a:spcAft>
          <a:spcPct val="0"/>
        </a:spcAft>
        <a:defRPr sz="4400">
          <a:solidFill>
            <a:schemeClr val="tx2"/>
          </a:solidFill>
          <a:latin typeface="Arial" pitchFamily="34" charset="0"/>
          <a:ea typeface="黑体" pitchFamily="49" charset="-122"/>
        </a:defRPr>
      </a:lvl4pPr>
      <a:lvl5pPr algn="ctr" rtl="0" eaLnBrk="1" fontAlgn="base" hangingPunct="1">
        <a:spcBef>
          <a:spcPct val="0"/>
        </a:spcBef>
        <a:spcAft>
          <a:spcPct val="0"/>
        </a:spcAft>
        <a:defRPr sz="4400">
          <a:solidFill>
            <a:schemeClr val="tx2"/>
          </a:solidFill>
          <a:latin typeface="Arial" pitchFamily="34" charset="0"/>
          <a:ea typeface="黑体" pitchFamily="49" charset="-122"/>
        </a:defRPr>
      </a:lvl5pPr>
      <a:lvl6pPr marL="457200" algn="ctr" rtl="0" eaLnBrk="1" fontAlgn="base" hangingPunct="1">
        <a:spcBef>
          <a:spcPct val="0"/>
        </a:spcBef>
        <a:spcAft>
          <a:spcPct val="0"/>
        </a:spcAft>
        <a:defRPr sz="4400">
          <a:solidFill>
            <a:schemeClr val="tx2"/>
          </a:solidFill>
          <a:latin typeface="Arial" pitchFamily="34" charset="0"/>
          <a:ea typeface="黑体" pitchFamily="49" charset="-122"/>
        </a:defRPr>
      </a:lvl6pPr>
      <a:lvl7pPr marL="914400" algn="ctr" rtl="0" eaLnBrk="1" fontAlgn="base" hangingPunct="1">
        <a:spcBef>
          <a:spcPct val="0"/>
        </a:spcBef>
        <a:spcAft>
          <a:spcPct val="0"/>
        </a:spcAft>
        <a:defRPr sz="4400">
          <a:solidFill>
            <a:schemeClr val="tx2"/>
          </a:solidFill>
          <a:latin typeface="Arial" pitchFamily="34" charset="0"/>
          <a:ea typeface="黑体" pitchFamily="49" charset="-122"/>
        </a:defRPr>
      </a:lvl7pPr>
      <a:lvl8pPr marL="1371600" algn="ctr" rtl="0" eaLnBrk="1" fontAlgn="base" hangingPunct="1">
        <a:spcBef>
          <a:spcPct val="0"/>
        </a:spcBef>
        <a:spcAft>
          <a:spcPct val="0"/>
        </a:spcAft>
        <a:defRPr sz="4400">
          <a:solidFill>
            <a:schemeClr val="tx2"/>
          </a:solidFill>
          <a:latin typeface="Arial" pitchFamily="34" charset="0"/>
          <a:ea typeface="黑体" pitchFamily="49" charset="-122"/>
        </a:defRPr>
      </a:lvl8pPr>
      <a:lvl9pPr marL="1828800" algn="ctr" rtl="0" eaLnBrk="1" fontAlgn="base" hangingPunct="1">
        <a:spcBef>
          <a:spcPct val="0"/>
        </a:spcBef>
        <a:spcAft>
          <a:spcPct val="0"/>
        </a:spcAft>
        <a:defRPr sz="4400">
          <a:solidFill>
            <a:schemeClr val="tx2"/>
          </a:solidFill>
          <a:latin typeface="Arial" pitchFamily="34" charset="0"/>
          <a:ea typeface="黑体" pitchFamily="49"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z="3200" dirty="0" smtClean="0">
                <a:solidFill>
                  <a:srgbClr val="000000"/>
                </a:solidFill>
              </a:rPr>
              <a:t>Classical </a:t>
            </a:r>
            <a:r>
              <a:rPr lang="en-US" altLang="zh-CN" sz="3200">
                <a:solidFill>
                  <a:srgbClr val="000000"/>
                </a:solidFill>
              </a:rPr>
              <a:t>Western </a:t>
            </a:r>
            <a:r>
              <a:rPr lang="en-US" altLang="zh-CN" sz="3200" smtClean="0">
                <a:solidFill>
                  <a:srgbClr val="000000"/>
                </a:solidFill>
              </a:rPr>
              <a:t>Thought</a:t>
            </a:r>
            <a:endParaRPr lang="zh-CN" altLang="en-US" dirty="0"/>
          </a:p>
        </p:txBody>
      </p:sp>
      <p:sp>
        <p:nvSpPr>
          <p:cNvPr id="3" name="副标题 2"/>
          <p:cNvSpPr>
            <a:spLocks noGrp="1"/>
          </p:cNvSpPr>
          <p:nvPr>
            <p:ph type="subTitle" idx="1"/>
          </p:nvPr>
        </p:nvSpPr>
        <p:spPr/>
        <p:txBody>
          <a:bodyPr/>
          <a:lstStyle/>
          <a:p>
            <a:r>
              <a:rPr lang="en-US" altLang="zh-CN" dirty="0"/>
              <a:t>3</a:t>
            </a:r>
            <a:r>
              <a:rPr lang="en-US" altLang="zh-CN" dirty="0" smtClean="0"/>
              <a:t>. </a:t>
            </a:r>
            <a:r>
              <a:rPr lang="en-US" altLang="zh-CN" dirty="0"/>
              <a:t>Homeric view of Gods </a:t>
            </a:r>
            <a:r>
              <a:rPr lang="en-US" altLang="zh-CN" dirty="0" smtClean="0"/>
              <a:t>(II)</a:t>
            </a:r>
            <a:endParaRPr lang="zh-CN" altLang="en-US" dirty="0"/>
          </a:p>
          <a:p>
            <a:endParaRPr lang="zh-CN" altLang="en-US" dirty="0"/>
          </a:p>
        </p:txBody>
      </p:sp>
    </p:spTree>
    <p:extLst>
      <p:ext uri="{BB962C8B-B14F-4D97-AF65-F5344CB8AC3E}">
        <p14:creationId xmlns:p14="http://schemas.microsoft.com/office/powerpoint/2010/main" val="305262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57200" y="274638"/>
            <a:ext cx="8291264" cy="922114"/>
          </a:xfrm>
        </p:spPr>
        <p:txBody>
          <a:bodyPr/>
          <a:lstStyle/>
          <a:p>
            <a:pPr marL="342900" indent="-342900" algn="l">
              <a:buBlip>
                <a:blip r:embed="rId3"/>
              </a:buBlip>
            </a:pPr>
            <a:r>
              <a:rPr lang="en-US" altLang="zh-CN" sz="2400" dirty="0">
                <a:latin typeface="+mn-lt"/>
              </a:rPr>
              <a:t>It is not always clear that Zeus’s own will is fulfilled</a:t>
            </a:r>
            <a:r>
              <a:rPr lang="en-US" altLang="zh-CN" sz="2400" dirty="0" smtClean="0">
                <a:latin typeface="+mn-lt"/>
              </a:rPr>
              <a:t>.</a:t>
            </a:r>
            <a:endParaRPr lang="zh-CN" altLang="en-US" dirty="0">
              <a:latin typeface="+mn-lt"/>
            </a:endParaRPr>
          </a:p>
        </p:txBody>
      </p:sp>
      <p:sp>
        <p:nvSpPr>
          <p:cNvPr id="3" name="内容占位符 2"/>
          <p:cNvSpPr>
            <a:spLocks noGrp="1"/>
          </p:cNvSpPr>
          <p:nvPr>
            <p:ph sz="half" idx="1"/>
          </p:nvPr>
        </p:nvSpPr>
        <p:spPr>
          <a:xfrm>
            <a:off x="323528" y="1333835"/>
            <a:ext cx="3600400" cy="5237997"/>
          </a:xfrm>
        </p:spPr>
        <p:txBody>
          <a:bodyPr/>
          <a:lstStyle/>
          <a:p>
            <a:pPr>
              <a:lnSpc>
                <a:spcPct val="150000"/>
              </a:lnSpc>
              <a:buBlip>
                <a:blip r:embed="rId4"/>
              </a:buBlip>
            </a:pPr>
            <a:r>
              <a:rPr lang="en-US" altLang="zh-CN" sz="2000" dirty="0" smtClean="0"/>
              <a:t>Zeus is rather obscurely connected with the “fates” .</a:t>
            </a:r>
          </a:p>
          <a:p>
            <a:pPr>
              <a:lnSpc>
                <a:spcPct val="150000"/>
              </a:lnSpc>
              <a:buBlip>
                <a:blip r:embed="rId4"/>
              </a:buBlip>
            </a:pPr>
            <a:r>
              <a:rPr lang="en-US" altLang="zh-CN" sz="2000" dirty="0"/>
              <a:t>The Greek word </a:t>
            </a:r>
            <a:r>
              <a:rPr lang="en-US" altLang="zh-CN" sz="2000" i="1" dirty="0" err="1" smtClean="0"/>
              <a:t>moirai</a:t>
            </a:r>
            <a:r>
              <a:rPr lang="en-US" altLang="zh-CN" sz="2000" dirty="0" smtClean="0"/>
              <a:t> (fates) literally </a:t>
            </a:r>
            <a:r>
              <a:rPr lang="en-US" altLang="zh-CN" sz="2000" dirty="0"/>
              <a:t>means a part or portion, and by extension one's portion in life or destiny. </a:t>
            </a:r>
          </a:p>
          <a:p>
            <a:pPr>
              <a:lnSpc>
                <a:spcPct val="150000"/>
              </a:lnSpc>
              <a:buBlip>
                <a:blip r:embed="rId4"/>
              </a:buBlip>
            </a:pPr>
            <a:r>
              <a:rPr lang="en-US" altLang="zh-CN" sz="2000" i="1" dirty="0" smtClean="0"/>
              <a:t>A person’s “fate” or “portion” </a:t>
            </a:r>
            <a:r>
              <a:rPr lang="en-US" altLang="zh-CN" sz="2000" dirty="0" smtClean="0"/>
              <a:t>determines the time of his death.</a:t>
            </a:r>
            <a:endParaRPr lang="en-US" altLang="zh-CN" sz="2000" i="1" dirty="0" smtClean="0"/>
          </a:p>
        </p:txBody>
      </p:sp>
      <p:sp>
        <p:nvSpPr>
          <p:cNvPr id="7" name="内容占位符 6"/>
          <p:cNvSpPr>
            <a:spLocks noGrp="1"/>
          </p:cNvSpPr>
          <p:nvPr>
            <p:ph sz="half" idx="2"/>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2EBE4773-E220-42B8-91C9-A4BD04557FF6}" type="slidenum">
              <a:rPr lang="zh-CN" altLang="en-US" smtClean="0"/>
              <a:t>10</a:t>
            </a:fld>
            <a:endParaRPr lang="zh-CN" altLang="en-US"/>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9952" y="1315199"/>
            <a:ext cx="4449271" cy="5256634"/>
          </a:xfrm>
          <a:prstGeom prst="rect">
            <a:avLst/>
          </a:prstGeom>
        </p:spPr>
      </p:pic>
    </p:spTree>
    <p:extLst>
      <p:ext uri="{BB962C8B-B14F-4D97-AF65-F5344CB8AC3E}">
        <p14:creationId xmlns:p14="http://schemas.microsoft.com/office/powerpoint/2010/main" val="2367757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marL="342900" indent="-342900" algn="l">
              <a:buBlip>
                <a:blip r:embed="rId3"/>
              </a:buBlip>
            </a:pPr>
            <a:r>
              <a:rPr lang="en-US" altLang="zh-CN" sz="2400" dirty="0"/>
              <a:t>When two heroes are fighting, Zeus weighs their two fates to see which hero has to die</a:t>
            </a:r>
            <a:r>
              <a:rPr lang="en-US" altLang="zh-CN" sz="2400" dirty="0" smtClean="0"/>
              <a:t>.</a:t>
            </a:r>
            <a:endParaRPr lang="zh-CN" altLang="en-US" dirty="0"/>
          </a:p>
        </p:txBody>
      </p:sp>
      <p:sp>
        <p:nvSpPr>
          <p:cNvPr id="3" name="内容占位符 2"/>
          <p:cNvSpPr>
            <a:spLocks noGrp="1"/>
          </p:cNvSpPr>
          <p:nvPr>
            <p:ph sz="half" idx="1"/>
          </p:nvPr>
        </p:nvSpPr>
        <p:spPr>
          <a:xfrm>
            <a:off x="457200" y="1600201"/>
            <a:ext cx="2242592" cy="4565103"/>
          </a:xfrm>
        </p:spPr>
        <p:txBody>
          <a:bodyPr/>
          <a:lstStyle/>
          <a:p>
            <a:pPr marL="0" indent="0">
              <a:buNone/>
            </a:pPr>
            <a:r>
              <a:rPr lang="en-US" altLang="zh-CN" sz="2000" dirty="0" smtClean="0"/>
              <a:t>During the Trojan War, Achilles </a:t>
            </a:r>
            <a:r>
              <a:rPr lang="en-US" altLang="zh-CN" sz="2000" dirty="0"/>
              <a:t>and </a:t>
            </a:r>
            <a:r>
              <a:rPr lang="en-US" altLang="zh-CN" sz="2000" dirty="0" err="1" smtClean="0"/>
              <a:t>Memnon</a:t>
            </a:r>
            <a:r>
              <a:rPr lang="en-US" altLang="zh-CN" sz="2000" dirty="0" smtClean="0"/>
              <a:t> </a:t>
            </a:r>
            <a:r>
              <a:rPr lang="en-US" altLang="zh-CN" sz="2000" dirty="0"/>
              <a:t>fought. Zeus weighed the fate of the two heroes; the weight containing that of </a:t>
            </a:r>
            <a:r>
              <a:rPr lang="en-US" altLang="zh-CN" sz="2000" dirty="0" err="1"/>
              <a:t>Memnon</a:t>
            </a:r>
            <a:r>
              <a:rPr lang="en-US" altLang="zh-CN" sz="2000" dirty="0"/>
              <a:t> sank</a:t>
            </a:r>
            <a:r>
              <a:rPr lang="en-US" altLang="zh-CN" sz="2000" dirty="0" smtClean="0"/>
              <a:t>, </a:t>
            </a:r>
            <a:r>
              <a:rPr lang="en-US" altLang="zh-CN" sz="2000" dirty="0"/>
              <a:t>and he was slain by Achilles.</a:t>
            </a:r>
            <a:endParaRPr lang="zh-CN" altLang="en-US" sz="2000" dirty="0"/>
          </a:p>
        </p:txBody>
      </p:sp>
      <p:pic>
        <p:nvPicPr>
          <p:cNvPr id="7" name="内容占位符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696902" y="1556792"/>
            <a:ext cx="6165235" cy="4608512"/>
          </a:xfrm>
        </p:spPr>
      </p:pic>
      <p:sp>
        <p:nvSpPr>
          <p:cNvPr id="4" name="灯片编号占位符 3"/>
          <p:cNvSpPr>
            <a:spLocks noGrp="1"/>
          </p:cNvSpPr>
          <p:nvPr>
            <p:ph type="sldNum" sz="quarter" idx="12"/>
          </p:nvPr>
        </p:nvSpPr>
        <p:spPr/>
        <p:txBody>
          <a:bodyPr/>
          <a:lstStyle/>
          <a:p>
            <a:fld id="{2EBE4773-E220-42B8-91C9-A4BD04557FF6}" type="slidenum">
              <a:rPr lang="zh-CN" altLang="en-US" smtClean="0"/>
              <a:t>11</a:t>
            </a:fld>
            <a:endParaRPr lang="zh-CN" altLang="en-US" dirty="0"/>
          </a:p>
        </p:txBody>
      </p:sp>
    </p:spTree>
    <p:extLst>
      <p:ext uri="{BB962C8B-B14F-4D97-AF65-F5344CB8AC3E}">
        <p14:creationId xmlns:p14="http://schemas.microsoft.com/office/powerpoint/2010/main" val="2698047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lstStyle/>
          <a:p>
            <a:pPr marL="342900" indent="-342900" algn="l">
              <a:buBlip>
                <a:blip r:embed="rId3"/>
              </a:buBlip>
            </a:pPr>
            <a:r>
              <a:rPr lang="en-US" altLang="zh-CN" sz="2400" dirty="0" smtClean="0"/>
              <a:t>Zeus never violates the fates, nor is he forced to follow them against his considered decision.</a:t>
            </a:r>
            <a:endParaRPr lang="zh-CN" altLang="en-US" sz="2400" dirty="0"/>
          </a:p>
        </p:txBody>
      </p:sp>
      <p:sp>
        <p:nvSpPr>
          <p:cNvPr id="3" name="内容占位符 2"/>
          <p:cNvSpPr>
            <a:spLocks noGrp="1"/>
          </p:cNvSpPr>
          <p:nvPr>
            <p:ph sz="half" idx="1"/>
          </p:nvPr>
        </p:nvSpPr>
        <p:spPr>
          <a:xfrm>
            <a:off x="971600" y="5949280"/>
            <a:ext cx="7272808" cy="720080"/>
          </a:xfrm>
        </p:spPr>
        <p:txBody>
          <a:bodyPr/>
          <a:lstStyle/>
          <a:p>
            <a:pPr marL="0" indent="0">
              <a:buNone/>
            </a:pPr>
            <a:r>
              <a:rPr lang="en-US" altLang="zh-CN" sz="2000" dirty="0"/>
              <a:t>Zeus debated with himself whether to spare his son's life even though he was fated to die by the hand of </a:t>
            </a:r>
            <a:r>
              <a:rPr lang="en-US" altLang="zh-CN" sz="2000" dirty="0" err="1"/>
              <a:t>Patroclus</a:t>
            </a:r>
            <a:r>
              <a:rPr lang="en-US" altLang="zh-CN" sz="2000" dirty="0"/>
              <a:t>.</a:t>
            </a:r>
            <a:endParaRPr lang="zh-CN" altLang="en-US" sz="2000" dirty="0"/>
          </a:p>
        </p:txBody>
      </p:sp>
      <p:pic>
        <p:nvPicPr>
          <p:cNvPr id="6" name="内容占位符 5"/>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2274" t="7902" r="12532" b="16056"/>
          <a:stretch/>
        </p:blipFill>
        <p:spPr>
          <a:xfrm>
            <a:off x="971600" y="1196752"/>
            <a:ext cx="6912768" cy="4657539"/>
          </a:xfrm>
        </p:spPr>
      </p:pic>
      <p:sp>
        <p:nvSpPr>
          <p:cNvPr id="5" name="灯片编号占位符 4"/>
          <p:cNvSpPr>
            <a:spLocks noGrp="1"/>
          </p:cNvSpPr>
          <p:nvPr>
            <p:ph type="sldNum" sz="quarter" idx="12"/>
          </p:nvPr>
        </p:nvSpPr>
        <p:spPr/>
        <p:txBody>
          <a:bodyPr/>
          <a:lstStyle/>
          <a:p>
            <a:fld id="{2EBE4773-E220-42B8-91C9-A4BD04557FF6}" type="slidenum">
              <a:rPr lang="zh-CN" altLang="en-US" smtClean="0"/>
              <a:t>12</a:t>
            </a:fld>
            <a:endParaRPr lang="zh-CN" altLang="en-US"/>
          </a:p>
        </p:txBody>
      </p:sp>
    </p:spTree>
    <p:extLst>
      <p:ext uri="{BB962C8B-B14F-4D97-AF65-F5344CB8AC3E}">
        <p14:creationId xmlns:p14="http://schemas.microsoft.com/office/powerpoint/2010/main" val="39950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620688"/>
            <a:ext cx="8147248" cy="5505475"/>
          </a:xfrm>
        </p:spPr>
        <p:txBody>
          <a:bodyPr/>
          <a:lstStyle/>
          <a:p>
            <a:pPr>
              <a:lnSpc>
                <a:spcPct val="150000"/>
              </a:lnSpc>
              <a:buBlip>
                <a:blip r:embed="rId3"/>
              </a:buBlip>
            </a:pPr>
            <a:r>
              <a:rPr lang="en-US" altLang="zh-CN" sz="2400" dirty="0" smtClean="0"/>
              <a:t>Comments on Homer’s fates</a:t>
            </a:r>
          </a:p>
          <a:p>
            <a:pPr lvl="1">
              <a:lnSpc>
                <a:spcPct val="150000"/>
              </a:lnSpc>
              <a:buBlip>
                <a:blip r:embed="rId4"/>
              </a:buBlip>
            </a:pPr>
            <a:r>
              <a:rPr lang="en-US" altLang="zh-CN" sz="2000" dirty="0" smtClean="0"/>
              <a:t>These fates do not constitute a single fate, a necessary order that determines each event in the universe.</a:t>
            </a:r>
          </a:p>
          <a:p>
            <a:pPr lvl="1">
              <a:lnSpc>
                <a:spcPct val="150000"/>
              </a:lnSpc>
              <a:buBlip>
                <a:blip r:embed="rId4"/>
              </a:buBlip>
            </a:pPr>
            <a:r>
              <a:rPr lang="en-US" altLang="zh-CN" sz="2000" dirty="0" smtClean="0"/>
              <a:t>Homer’s </a:t>
            </a:r>
            <a:r>
              <a:rPr lang="en-US" altLang="zh-CN" sz="2000" dirty="0"/>
              <a:t>fates reflect only the vague belief that some events, and especially the time of an individual’s death, are determined by previous events beyond our control, even gods’ </a:t>
            </a:r>
            <a:r>
              <a:rPr lang="en-US" altLang="zh-CN" sz="2000" dirty="0" smtClean="0"/>
              <a:t>control.</a:t>
            </a:r>
          </a:p>
          <a:p>
            <a:pPr lvl="1">
              <a:lnSpc>
                <a:spcPct val="150000"/>
              </a:lnSpc>
              <a:buBlip>
                <a:blip r:embed="rId4"/>
              </a:buBlip>
            </a:pPr>
            <a:r>
              <a:rPr lang="en-US" altLang="zh-CN" sz="2000" dirty="0"/>
              <a:t>Since order and regularity in the Homeric universe are only partial, the fates only determine some events in </a:t>
            </a:r>
            <a:r>
              <a:rPr lang="en-US" altLang="zh-CN" sz="2000" dirty="0" smtClean="0"/>
              <a:t>it.</a:t>
            </a:r>
            <a:endParaRPr lang="zh-CN" altLang="en-US" sz="2000" dirty="0"/>
          </a:p>
        </p:txBody>
      </p:sp>
      <p:sp>
        <p:nvSpPr>
          <p:cNvPr id="4" name="灯片编号占位符 3"/>
          <p:cNvSpPr>
            <a:spLocks noGrp="1"/>
          </p:cNvSpPr>
          <p:nvPr>
            <p:ph type="sldNum" sz="quarter" idx="12"/>
          </p:nvPr>
        </p:nvSpPr>
        <p:spPr/>
        <p:txBody>
          <a:bodyPr/>
          <a:lstStyle/>
          <a:p>
            <a:fld id="{2EBE4773-E220-42B8-91C9-A4BD04557FF6}" type="slidenum">
              <a:rPr lang="zh-CN" altLang="en-US" smtClean="0"/>
              <a:t>13</a:t>
            </a:fld>
            <a:endParaRPr lang="zh-CN" altLang="en-US"/>
          </a:p>
        </p:txBody>
      </p:sp>
    </p:spTree>
    <p:extLst>
      <p:ext uri="{BB962C8B-B14F-4D97-AF65-F5344CB8AC3E}">
        <p14:creationId xmlns:p14="http://schemas.microsoft.com/office/powerpoint/2010/main" val="417813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332656"/>
            <a:ext cx="8280920" cy="6264696"/>
          </a:xfrm>
        </p:spPr>
        <p:txBody>
          <a:bodyPr/>
          <a:lstStyle/>
          <a:p>
            <a:pPr>
              <a:lnSpc>
                <a:spcPct val="150000"/>
              </a:lnSpc>
              <a:buBlip>
                <a:blip r:embed="rId3"/>
              </a:buBlip>
            </a:pPr>
            <a:r>
              <a:rPr lang="en-US" altLang="zh-CN" sz="2200" dirty="0" smtClean="0"/>
              <a:t>Homer suggests that Zeus’s will is in control.</a:t>
            </a:r>
          </a:p>
          <a:p>
            <a:pPr>
              <a:lnSpc>
                <a:spcPct val="150000"/>
              </a:lnSpc>
              <a:buBlip>
                <a:blip r:embed="rId3"/>
              </a:buBlip>
            </a:pPr>
            <a:r>
              <a:rPr lang="en-US" altLang="zh-CN" sz="2200" dirty="0" smtClean="0"/>
              <a:t>Zeus, unlike the other gods, seems to have wider concerns than his own honor and success.</a:t>
            </a:r>
          </a:p>
          <a:p>
            <a:pPr>
              <a:lnSpc>
                <a:spcPct val="150000"/>
              </a:lnSpc>
              <a:buBlip>
                <a:blip r:embed="rId3"/>
              </a:buBlip>
            </a:pPr>
            <a:r>
              <a:rPr lang="en-US" altLang="zh-CN" sz="2200" dirty="0" smtClean="0"/>
              <a:t>He is also concerned with justice in human societies.</a:t>
            </a:r>
          </a:p>
          <a:p>
            <a:pPr lvl="1">
              <a:lnSpc>
                <a:spcPct val="150000"/>
              </a:lnSpc>
              <a:buBlip>
                <a:blip r:embed="rId4"/>
              </a:buBlip>
            </a:pPr>
            <a:r>
              <a:rPr lang="en-US" altLang="zh-CN" sz="1900" dirty="0" smtClean="0"/>
              <a:t>Eventually he punishes the Trojans for condoning Paris’s breach of the proper relations between host and guest.</a:t>
            </a:r>
          </a:p>
          <a:p>
            <a:pPr lvl="1">
              <a:lnSpc>
                <a:spcPct val="150000"/>
              </a:lnSpc>
              <a:buBlip>
                <a:blip r:embed="rId4"/>
              </a:buBlip>
            </a:pPr>
            <a:r>
              <a:rPr lang="en-US" altLang="zh-CN" sz="1900" dirty="0" smtClean="0"/>
              <a:t>He is angry at the breaches of justice that easily tempt Homeric heroes in their treatment of their social inferiors.</a:t>
            </a:r>
          </a:p>
          <a:p>
            <a:pPr lvl="1">
              <a:lnSpc>
                <a:spcPct val="150000"/>
              </a:lnSpc>
              <a:buBlip>
                <a:blip r:embed="rId4"/>
              </a:buBlip>
            </a:pPr>
            <a:r>
              <a:rPr lang="en-US" altLang="zh-CN" sz="1900" dirty="0" smtClean="0"/>
              <a:t>He seems to be ready to enforce the other-regarding moral requirements that seemed to be secondary in the Homeric ethical outlook.</a:t>
            </a:r>
          </a:p>
        </p:txBody>
      </p:sp>
      <p:sp>
        <p:nvSpPr>
          <p:cNvPr id="4" name="灯片编号占位符 3"/>
          <p:cNvSpPr>
            <a:spLocks noGrp="1"/>
          </p:cNvSpPr>
          <p:nvPr>
            <p:ph type="sldNum" sz="quarter" idx="12"/>
          </p:nvPr>
        </p:nvSpPr>
        <p:spPr/>
        <p:txBody>
          <a:bodyPr/>
          <a:lstStyle/>
          <a:p>
            <a:fld id="{2EBE4773-E220-42B8-91C9-A4BD04557FF6}" type="slidenum">
              <a:rPr lang="zh-CN" altLang="en-US" smtClean="0"/>
              <a:t>14</a:t>
            </a:fld>
            <a:endParaRPr lang="zh-CN" altLang="en-US"/>
          </a:p>
        </p:txBody>
      </p:sp>
    </p:spTree>
    <p:extLst>
      <p:ext uri="{BB962C8B-B14F-4D97-AF65-F5344CB8AC3E}">
        <p14:creationId xmlns:p14="http://schemas.microsoft.com/office/powerpoint/2010/main" val="3549248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74638"/>
            <a:ext cx="8219256" cy="994122"/>
          </a:xfrm>
        </p:spPr>
        <p:txBody>
          <a:bodyPr/>
          <a:lstStyle/>
          <a:p>
            <a:pPr algn="l"/>
            <a:r>
              <a:rPr lang="en-US" altLang="zh-CN" sz="2800" dirty="0"/>
              <a:t>2</a:t>
            </a:r>
            <a:r>
              <a:rPr lang="en-US" altLang="zh-CN" sz="2800" dirty="0" smtClean="0"/>
              <a:t>.3 The conflict of Homeric Zeus</a:t>
            </a:r>
            <a:endParaRPr lang="zh-CN" altLang="en-US" sz="2800" dirty="0"/>
          </a:p>
        </p:txBody>
      </p:sp>
      <p:sp>
        <p:nvSpPr>
          <p:cNvPr id="3" name="内容占位符 2"/>
          <p:cNvSpPr>
            <a:spLocks noGrp="1"/>
          </p:cNvSpPr>
          <p:nvPr>
            <p:ph idx="1"/>
          </p:nvPr>
        </p:nvSpPr>
        <p:spPr>
          <a:xfrm>
            <a:off x="467544" y="1340768"/>
            <a:ext cx="8219256" cy="4785395"/>
          </a:xfrm>
        </p:spPr>
        <p:txBody>
          <a:bodyPr/>
          <a:lstStyle/>
          <a:p>
            <a:pPr marL="0" indent="0">
              <a:lnSpc>
                <a:spcPct val="150000"/>
              </a:lnSpc>
              <a:buNone/>
            </a:pPr>
            <a:r>
              <a:rPr lang="en-US" altLang="zh-CN" sz="2400" dirty="0" smtClean="0"/>
              <a:t>Zeus and the fates display two tendencies in Homeric thinking that potentially conflict both with each other and with the primary Homeric ethical outlook.</a:t>
            </a:r>
          </a:p>
          <a:p>
            <a:pPr>
              <a:lnSpc>
                <a:spcPct val="150000"/>
              </a:lnSpc>
              <a:buBlip>
                <a:blip r:embed="rId3"/>
              </a:buBlip>
            </a:pPr>
            <a:r>
              <a:rPr lang="en-US" altLang="zh-CN" sz="2400" dirty="0" smtClean="0"/>
              <a:t>The primary outlook recognizes a partially ordered universe; Homeric gods act like human beings, and care about some things that happen, while other things just happen, for no reason and in no definite order.</a:t>
            </a:r>
          </a:p>
          <a:p>
            <a:pPr>
              <a:buBlip>
                <a:blip r:embed="rId3"/>
              </a:buBlip>
            </a:pPr>
            <a:endParaRPr lang="en-US" altLang="zh-CN" sz="2400" dirty="0" smtClean="0"/>
          </a:p>
        </p:txBody>
      </p:sp>
      <p:sp>
        <p:nvSpPr>
          <p:cNvPr id="4" name="灯片编号占位符 3"/>
          <p:cNvSpPr>
            <a:spLocks noGrp="1"/>
          </p:cNvSpPr>
          <p:nvPr>
            <p:ph type="sldNum" sz="quarter" idx="12"/>
          </p:nvPr>
        </p:nvSpPr>
        <p:spPr/>
        <p:txBody>
          <a:bodyPr/>
          <a:lstStyle/>
          <a:p>
            <a:fld id="{2EBE4773-E220-42B8-91C9-A4BD04557FF6}" type="slidenum">
              <a:rPr lang="zh-CN" altLang="en-US" smtClean="0"/>
              <a:t>15</a:t>
            </a:fld>
            <a:endParaRPr lang="zh-CN" altLang="en-US"/>
          </a:p>
        </p:txBody>
      </p:sp>
    </p:spTree>
    <p:extLst>
      <p:ext uri="{BB962C8B-B14F-4D97-AF65-F5344CB8AC3E}">
        <p14:creationId xmlns:p14="http://schemas.microsoft.com/office/powerpoint/2010/main" val="1323465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692696"/>
            <a:ext cx="8147248" cy="5433467"/>
          </a:xfrm>
        </p:spPr>
        <p:txBody>
          <a:bodyPr/>
          <a:lstStyle/>
          <a:p>
            <a:pPr>
              <a:lnSpc>
                <a:spcPct val="150000"/>
              </a:lnSpc>
              <a:buBlip>
                <a:blip r:embed="rId3"/>
              </a:buBlip>
            </a:pPr>
            <a:r>
              <a:rPr lang="en-US" altLang="zh-CN" sz="2400" dirty="0" smtClean="0"/>
              <a:t>Zeus and the fates, however, suggest two different types of order.</a:t>
            </a:r>
          </a:p>
          <a:p>
            <a:pPr lvl="1">
              <a:lnSpc>
                <a:spcPct val="150000"/>
              </a:lnSpc>
              <a:buBlip>
                <a:blip r:embed="rId4"/>
              </a:buBlip>
            </a:pPr>
            <a:r>
              <a:rPr lang="en-US" altLang="zh-CN" sz="2000" dirty="0" smtClean="0"/>
              <a:t>The fates suggest an impersonal, amoral order, independent of the choices of gods or human beings.</a:t>
            </a:r>
          </a:p>
          <a:p>
            <a:pPr lvl="1">
              <a:lnSpc>
                <a:spcPct val="150000"/>
              </a:lnSpc>
              <a:buBlip>
                <a:blip r:embed="rId4"/>
              </a:buBlip>
            </a:pPr>
            <a:r>
              <a:rPr lang="en-US" altLang="zh-CN" sz="2000" dirty="0" smtClean="0"/>
              <a:t>Zeus, on the other hand, suggests a moral order, embodying an intelligence and will that transcend normal heroic values, but still belong to an intelligent moral being.</a:t>
            </a:r>
          </a:p>
          <a:p>
            <a:pPr lvl="1">
              <a:lnSpc>
                <a:spcPct val="150000"/>
              </a:lnSpc>
              <a:buBlip>
                <a:blip r:embed="rId4"/>
              </a:buBlip>
            </a:pPr>
            <a:r>
              <a:rPr lang="en-US" altLang="zh-CN" sz="2000" dirty="0" smtClean="0"/>
              <a:t>In these two different ways Homer points to possible lines of thought that go beyond the limits of his own outlook.</a:t>
            </a:r>
            <a:endParaRPr lang="en-US" altLang="zh-CN" sz="2000" dirty="0"/>
          </a:p>
        </p:txBody>
      </p:sp>
      <p:sp>
        <p:nvSpPr>
          <p:cNvPr id="4" name="灯片编号占位符 3"/>
          <p:cNvSpPr>
            <a:spLocks noGrp="1"/>
          </p:cNvSpPr>
          <p:nvPr>
            <p:ph type="sldNum" sz="quarter" idx="12"/>
          </p:nvPr>
        </p:nvSpPr>
        <p:spPr/>
        <p:txBody>
          <a:bodyPr/>
          <a:lstStyle/>
          <a:p>
            <a:fld id="{2EBE4773-E220-42B8-91C9-A4BD04557FF6}" type="slidenum">
              <a:rPr lang="zh-CN" altLang="en-US" smtClean="0"/>
              <a:t>16</a:t>
            </a:fld>
            <a:endParaRPr lang="zh-CN" altLang="en-US"/>
          </a:p>
        </p:txBody>
      </p:sp>
    </p:spTree>
    <p:extLst>
      <p:ext uri="{BB962C8B-B14F-4D97-AF65-F5344CB8AC3E}">
        <p14:creationId xmlns:p14="http://schemas.microsoft.com/office/powerpoint/2010/main" val="3734988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3200" dirty="0"/>
              <a:t>1</a:t>
            </a:r>
            <a:r>
              <a:rPr lang="en-US" altLang="zh-CN" sz="3200" dirty="0" smtClean="0"/>
              <a:t>. Zeus and World Order</a:t>
            </a:r>
            <a:endParaRPr lang="zh-CN" altLang="en-US" sz="3200" dirty="0"/>
          </a:p>
        </p:txBody>
      </p:sp>
      <p:sp>
        <p:nvSpPr>
          <p:cNvPr id="3" name="内容占位符 2"/>
          <p:cNvSpPr>
            <a:spLocks noGrp="1"/>
          </p:cNvSpPr>
          <p:nvPr>
            <p:ph idx="1"/>
          </p:nvPr>
        </p:nvSpPr>
        <p:spPr>
          <a:xfrm>
            <a:off x="467544" y="1484784"/>
            <a:ext cx="8219256" cy="4641379"/>
          </a:xfrm>
        </p:spPr>
        <p:txBody>
          <a:bodyPr/>
          <a:lstStyle/>
          <a:p>
            <a:pPr marL="0" indent="0">
              <a:buNone/>
            </a:pPr>
            <a:r>
              <a:rPr lang="en-US" altLang="zh-CN" sz="2800" dirty="0"/>
              <a:t>1</a:t>
            </a:r>
            <a:r>
              <a:rPr lang="en-US" altLang="zh-CN" sz="2800" dirty="0" smtClean="0"/>
              <a:t>.1 Overview</a:t>
            </a:r>
          </a:p>
          <a:p>
            <a:pPr marL="0" indent="0">
              <a:buNone/>
            </a:pPr>
            <a:endParaRPr lang="en-US" altLang="zh-CN" sz="2400" dirty="0" smtClean="0"/>
          </a:p>
          <a:p>
            <a:pPr>
              <a:lnSpc>
                <a:spcPct val="150000"/>
              </a:lnSpc>
              <a:buBlip>
                <a:blip r:embed="rId3"/>
              </a:buBlip>
            </a:pPr>
            <a:r>
              <a:rPr lang="en-US" altLang="zh-CN" sz="2400" dirty="0" smtClean="0"/>
              <a:t>Zeus holds a special place among the Homeric gods and in the Homeric conception of the universe.</a:t>
            </a:r>
          </a:p>
          <a:p>
            <a:pPr>
              <a:lnSpc>
                <a:spcPct val="150000"/>
              </a:lnSpc>
              <a:buBlip>
                <a:blip r:embed="rId3"/>
              </a:buBlip>
            </a:pPr>
            <a:r>
              <a:rPr lang="en-US" altLang="zh-CN" sz="2400" dirty="0" smtClean="0"/>
              <a:t>He reflects some oppositions and potential conflicts that are never explicitly faced in the Homeric poems.</a:t>
            </a:r>
            <a:endParaRPr lang="zh-CN" altLang="en-US" sz="2400" dirty="0"/>
          </a:p>
        </p:txBody>
      </p:sp>
      <p:sp>
        <p:nvSpPr>
          <p:cNvPr id="4" name="灯片编号占位符 3"/>
          <p:cNvSpPr>
            <a:spLocks noGrp="1"/>
          </p:cNvSpPr>
          <p:nvPr>
            <p:ph type="sldNum" sz="quarter" idx="12"/>
          </p:nvPr>
        </p:nvSpPr>
        <p:spPr/>
        <p:txBody>
          <a:bodyPr/>
          <a:lstStyle/>
          <a:p>
            <a:fld id="{2EBE4773-E220-42B8-91C9-A4BD04557FF6}" type="slidenum">
              <a:rPr lang="zh-CN" altLang="en-US" smtClean="0"/>
              <a:t>2</a:t>
            </a:fld>
            <a:endParaRPr lang="zh-CN" altLang="en-US"/>
          </a:p>
        </p:txBody>
      </p:sp>
    </p:spTree>
    <p:extLst>
      <p:ext uri="{BB962C8B-B14F-4D97-AF65-F5344CB8AC3E}">
        <p14:creationId xmlns:p14="http://schemas.microsoft.com/office/powerpoint/2010/main" val="2884433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908720"/>
            <a:ext cx="8219256" cy="5217443"/>
          </a:xfrm>
        </p:spPr>
        <p:txBody>
          <a:bodyPr/>
          <a:lstStyle/>
          <a:p>
            <a:pPr marL="0" indent="0">
              <a:lnSpc>
                <a:spcPct val="150000"/>
              </a:lnSpc>
              <a:buNone/>
            </a:pPr>
            <a:r>
              <a:rPr lang="en-US" altLang="zh-CN" sz="2400" dirty="0"/>
              <a:t>1</a:t>
            </a:r>
            <a:r>
              <a:rPr lang="en-US" altLang="zh-CN" sz="2400" dirty="0" smtClean="0"/>
              <a:t>.2 </a:t>
            </a:r>
            <a:r>
              <a:rPr lang="en-US" altLang="zh-CN" sz="2400" dirty="0"/>
              <a:t>The power of Zeus</a:t>
            </a:r>
          </a:p>
          <a:p>
            <a:pPr>
              <a:lnSpc>
                <a:spcPct val="150000"/>
              </a:lnSpc>
              <a:buBlip>
                <a:blip r:embed="rId3"/>
              </a:buBlip>
            </a:pPr>
            <a:r>
              <a:rPr lang="en-US" altLang="zh-CN" sz="2400" dirty="0"/>
              <a:t>In some ways he is one god among many, though the most powerful of them.</a:t>
            </a:r>
          </a:p>
          <a:p>
            <a:pPr lvl="1">
              <a:lnSpc>
                <a:spcPct val="150000"/>
              </a:lnSpc>
              <a:buBlip>
                <a:blip r:embed="rId4"/>
              </a:buBlip>
            </a:pPr>
            <a:r>
              <a:rPr lang="en-US" altLang="zh-CN" sz="2000" dirty="0" smtClean="0"/>
              <a:t>Before there were gods heaven and earth had been formed. The Titans were their children, and the gods were their grandchildren.</a:t>
            </a:r>
          </a:p>
          <a:p>
            <a:pPr lvl="1">
              <a:lnSpc>
                <a:spcPct val="150000"/>
              </a:lnSpc>
              <a:buBlip>
                <a:blip r:embed="rId4"/>
              </a:buBlip>
            </a:pPr>
            <a:r>
              <a:rPr lang="en-US" altLang="zh-CN" sz="2000" dirty="0" smtClean="0"/>
              <a:t>Zeus, as “father of gods and men”, shared </a:t>
            </a:r>
            <a:r>
              <a:rPr lang="en-US" altLang="zh-CN" sz="2000" dirty="0"/>
              <a:t>power with Poseidon and Hades, the other sons of Cronus, after they had violently overthrown their </a:t>
            </a:r>
            <a:r>
              <a:rPr lang="en-US" altLang="zh-CN" sz="2000" dirty="0" smtClean="0"/>
              <a:t>father.</a:t>
            </a:r>
            <a:endParaRPr lang="en-US" altLang="zh-CN" sz="2000" dirty="0"/>
          </a:p>
          <a:p>
            <a:pPr marL="0" indent="0">
              <a:buNone/>
            </a:pPr>
            <a:endParaRPr lang="zh-CN" altLang="en-US" dirty="0"/>
          </a:p>
        </p:txBody>
      </p:sp>
      <p:sp>
        <p:nvSpPr>
          <p:cNvPr id="4" name="灯片编号占位符 3"/>
          <p:cNvSpPr>
            <a:spLocks noGrp="1"/>
          </p:cNvSpPr>
          <p:nvPr>
            <p:ph type="sldNum" sz="quarter" idx="12"/>
          </p:nvPr>
        </p:nvSpPr>
        <p:spPr/>
        <p:txBody>
          <a:bodyPr/>
          <a:lstStyle/>
          <a:p>
            <a:fld id="{2EBE4773-E220-42B8-91C9-A4BD04557FF6}" type="slidenum">
              <a:rPr lang="zh-CN" altLang="en-US" smtClean="0"/>
              <a:t>3</a:t>
            </a:fld>
            <a:endParaRPr lang="zh-CN" altLang="en-US"/>
          </a:p>
        </p:txBody>
      </p:sp>
    </p:spTree>
    <p:extLst>
      <p:ext uri="{BB962C8B-B14F-4D97-AF65-F5344CB8AC3E}">
        <p14:creationId xmlns:p14="http://schemas.microsoft.com/office/powerpoint/2010/main" val="3464607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692696"/>
            <a:ext cx="8352928" cy="5832648"/>
          </a:xfrm>
        </p:spPr>
        <p:txBody>
          <a:bodyPr/>
          <a:lstStyle/>
          <a:p>
            <a:pPr marL="457200" lvl="1" indent="0">
              <a:lnSpc>
                <a:spcPct val="150000"/>
              </a:lnSpc>
              <a:buNone/>
            </a:pPr>
            <a:endParaRPr lang="en-US" altLang="zh-CN" sz="2000" dirty="0"/>
          </a:p>
          <a:p>
            <a:pPr marL="457200" lvl="1" indent="0">
              <a:lnSpc>
                <a:spcPct val="150000"/>
              </a:lnSpc>
              <a:buNone/>
            </a:pPr>
            <a:endParaRPr lang="en-US" altLang="zh-CN" sz="2000" dirty="0" smtClean="0"/>
          </a:p>
        </p:txBody>
      </p:sp>
      <p:sp>
        <p:nvSpPr>
          <p:cNvPr id="4" name="灯片编号占位符 3"/>
          <p:cNvSpPr>
            <a:spLocks noGrp="1"/>
          </p:cNvSpPr>
          <p:nvPr>
            <p:ph type="sldNum" sz="quarter" idx="12"/>
          </p:nvPr>
        </p:nvSpPr>
        <p:spPr/>
        <p:txBody>
          <a:bodyPr/>
          <a:lstStyle/>
          <a:p>
            <a:fld id="{2EBE4773-E220-42B8-91C9-A4BD04557FF6}" type="slidenum">
              <a:rPr lang="zh-CN" altLang="en-US" smtClean="0"/>
              <a:t>4</a:t>
            </a:fld>
            <a:endParaRPr lang="zh-CN" altLang="en-US"/>
          </a:p>
        </p:txBody>
      </p:sp>
      <p:sp>
        <p:nvSpPr>
          <p:cNvPr id="31" name="圆角矩形 30"/>
          <p:cNvSpPr/>
          <p:nvPr/>
        </p:nvSpPr>
        <p:spPr>
          <a:xfrm>
            <a:off x="2589276" y="980728"/>
            <a:ext cx="1224136" cy="57606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Uranus</a:t>
            </a:r>
            <a:endParaRPr lang="zh-CN" altLang="en-US" sz="2000" b="1" dirty="0">
              <a:solidFill>
                <a:schemeClr val="tx1"/>
              </a:solidFill>
            </a:endParaRPr>
          </a:p>
        </p:txBody>
      </p:sp>
      <p:sp>
        <p:nvSpPr>
          <p:cNvPr id="32" name="圆角矩形 31"/>
          <p:cNvSpPr/>
          <p:nvPr/>
        </p:nvSpPr>
        <p:spPr>
          <a:xfrm>
            <a:off x="4644008" y="980728"/>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Gaia</a:t>
            </a:r>
            <a:endParaRPr lang="zh-CN" altLang="en-US" sz="2000" b="1" dirty="0">
              <a:solidFill>
                <a:schemeClr val="tx1"/>
              </a:solidFill>
            </a:endParaRPr>
          </a:p>
        </p:txBody>
      </p:sp>
      <p:cxnSp>
        <p:nvCxnSpPr>
          <p:cNvPr id="36" name="直接连接符 35"/>
          <p:cNvCxnSpPr>
            <a:stCxn id="31" idx="3"/>
            <a:endCxn id="32" idx="1"/>
          </p:cNvCxnSpPr>
          <p:nvPr/>
        </p:nvCxnSpPr>
        <p:spPr>
          <a:xfrm>
            <a:off x="3813412" y="1268760"/>
            <a:ext cx="830596"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219382" y="1292415"/>
            <a:ext cx="9328" cy="528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936504" y="1821169"/>
            <a:ext cx="52267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936504" y="1821169"/>
            <a:ext cx="0" cy="296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3613910" y="1840713"/>
            <a:ext cx="0" cy="296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156521" y="1840713"/>
            <a:ext cx="0" cy="296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436096" y="1840713"/>
            <a:ext cx="0" cy="296044"/>
          </a:xfrm>
          <a:prstGeom prst="line">
            <a:avLst/>
          </a:prstGeom>
        </p:spPr>
        <p:style>
          <a:lnRef idx="1">
            <a:schemeClr val="accent1"/>
          </a:lnRef>
          <a:fillRef idx="0">
            <a:schemeClr val="accent1"/>
          </a:fillRef>
          <a:effectRef idx="0">
            <a:schemeClr val="accent1"/>
          </a:effectRef>
          <a:fontRef idx="minor">
            <a:schemeClr val="tx1"/>
          </a:fontRef>
        </p:style>
      </p:cxnSp>
      <p:sp>
        <p:nvSpPr>
          <p:cNvPr id="56" name="圆角矩形 55"/>
          <p:cNvSpPr/>
          <p:nvPr/>
        </p:nvSpPr>
        <p:spPr>
          <a:xfrm>
            <a:off x="1437148" y="2117213"/>
            <a:ext cx="115212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Cronus</a:t>
            </a:r>
            <a:endParaRPr lang="zh-CN" altLang="en-US" sz="2000" b="1" dirty="0">
              <a:solidFill>
                <a:schemeClr val="tx1"/>
              </a:solidFill>
            </a:endParaRPr>
          </a:p>
        </p:txBody>
      </p:sp>
      <p:sp>
        <p:nvSpPr>
          <p:cNvPr id="57" name="圆角矩形 56"/>
          <p:cNvSpPr/>
          <p:nvPr/>
        </p:nvSpPr>
        <p:spPr>
          <a:xfrm>
            <a:off x="3035787" y="2117213"/>
            <a:ext cx="1156247"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Rhea</a:t>
            </a:r>
            <a:endParaRPr lang="zh-CN" altLang="en-US" sz="2000" b="1" dirty="0">
              <a:solidFill>
                <a:schemeClr val="tx1"/>
              </a:solidFill>
            </a:endParaRPr>
          </a:p>
        </p:txBody>
      </p:sp>
      <p:sp>
        <p:nvSpPr>
          <p:cNvPr id="58" name="圆角矩形 57"/>
          <p:cNvSpPr/>
          <p:nvPr/>
        </p:nvSpPr>
        <p:spPr>
          <a:xfrm>
            <a:off x="4784992" y="2117213"/>
            <a:ext cx="1443191"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Oceanus</a:t>
            </a:r>
            <a:endParaRPr lang="zh-CN" altLang="en-US" sz="2000" b="1" dirty="0">
              <a:solidFill>
                <a:schemeClr val="tx1"/>
              </a:solidFill>
            </a:endParaRPr>
          </a:p>
        </p:txBody>
      </p:sp>
      <p:sp>
        <p:nvSpPr>
          <p:cNvPr id="59" name="圆角矩形 58"/>
          <p:cNvSpPr/>
          <p:nvPr/>
        </p:nvSpPr>
        <p:spPr>
          <a:xfrm>
            <a:off x="6516216" y="2117213"/>
            <a:ext cx="122413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Tethys</a:t>
            </a:r>
            <a:endParaRPr lang="zh-CN" altLang="en-US" sz="2000" b="1" dirty="0">
              <a:solidFill>
                <a:schemeClr val="tx1"/>
              </a:solidFill>
            </a:endParaRPr>
          </a:p>
        </p:txBody>
      </p:sp>
      <p:cxnSp>
        <p:nvCxnSpPr>
          <p:cNvPr id="60" name="直接连接符 59"/>
          <p:cNvCxnSpPr>
            <a:stCxn id="56" idx="3"/>
            <a:endCxn id="57" idx="1"/>
          </p:cNvCxnSpPr>
          <p:nvPr/>
        </p:nvCxnSpPr>
        <p:spPr>
          <a:xfrm>
            <a:off x="2589276" y="2405245"/>
            <a:ext cx="4465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2812531" y="2405245"/>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2012396" y="2921914"/>
            <a:ext cx="5053816" cy="4840"/>
          </a:xfrm>
          <a:prstGeom prst="line">
            <a:avLst/>
          </a:prstGeom>
        </p:spPr>
        <p:style>
          <a:lnRef idx="1">
            <a:schemeClr val="accent1"/>
          </a:lnRef>
          <a:fillRef idx="0">
            <a:schemeClr val="accent1"/>
          </a:fillRef>
          <a:effectRef idx="0">
            <a:schemeClr val="accent1"/>
          </a:effectRef>
          <a:fontRef idx="minor">
            <a:schemeClr val="tx1"/>
          </a:fontRef>
        </p:style>
      </p:cxnSp>
      <p:sp>
        <p:nvSpPr>
          <p:cNvPr id="66" name="圆角矩形 65"/>
          <p:cNvSpPr/>
          <p:nvPr/>
        </p:nvSpPr>
        <p:spPr>
          <a:xfrm>
            <a:off x="1365140" y="3205345"/>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Zeus</a:t>
            </a:r>
            <a:endParaRPr lang="zh-CN" altLang="en-US" sz="2000" b="1" dirty="0">
              <a:solidFill>
                <a:schemeClr val="tx1"/>
              </a:solidFill>
            </a:endParaRPr>
          </a:p>
        </p:txBody>
      </p:sp>
      <p:sp>
        <p:nvSpPr>
          <p:cNvPr id="67" name="圆角矩形 66"/>
          <p:cNvSpPr/>
          <p:nvPr/>
        </p:nvSpPr>
        <p:spPr>
          <a:xfrm>
            <a:off x="4705690" y="3205345"/>
            <a:ext cx="1537683" cy="557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Poseidon</a:t>
            </a:r>
            <a:endParaRPr lang="zh-CN" altLang="en-US" sz="2000" b="1" dirty="0">
              <a:solidFill>
                <a:schemeClr val="tx1"/>
              </a:solidFill>
            </a:endParaRPr>
          </a:p>
        </p:txBody>
      </p:sp>
      <p:sp>
        <p:nvSpPr>
          <p:cNvPr id="68" name="圆角矩形 67"/>
          <p:cNvSpPr/>
          <p:nvPr/>
        </p:nvSpPr>
        <p:spPr>
          <a:xfrm>
            <a:off x="6418140" y="3187161"/>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Hades</a:t>
            </a:r>
            <a:endParaRPr lang="zh-CN" altLang="en-US" sz="2000" b="1" dirty="0">
              <a:solidFill>
                <a:schemeClr val="tx1"/>
              </a:solidFill>
            </a:endParaRPr>
          </a:p>
        </p:txBody>
      </p:sp>
      <p:cxnSp>
        <p:nvCxnSpPr>
          <p:cNvPr id="71" name="直接连接符 70"/>
          <p:cNvCxnSpPr/>
          <p:nvPr/>
        </p:nvCxnSpPr>
        <p:spPr>
          <a:xfrm flipH="1">
            <a:off x="2010645" y="2926754"/>
            <a:ext cx="2567" cy="266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3615980" y="2926754"/>
            <a:ext cx="0" cy="296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5436967" y="2921913"/>
            <a:ext cx="0" cy="296044"/>
          </a:xfrm>
          <a:prstGeom prst="line">
            <a:avLst/>
          </a:prstGeom>
        </p:spPr>
        <p:style>
          <a:lnRef idx="1">
            <a:schemeClr val="accent1"/>
          </a:lnRef>
          <a:fillRef idx="0">
            <a:schemeClr val="accent1"/>
          </a:fillRef>
          <a:effectRef idx="0">
            <a:schemeClr val="accent1"/>
          </a:effectRef>
          <a:fontRef idx="minor">
            <a:schemeClr val="tx1"/>
          </a:fontRef>
        </p:style>
      </p:cxnSp>
      <p:sp>
        <p:nvSpPr>
          <p:cNvPr id="81" name="圆角矩形 80"/>
          <p:cNvSpPr/>
          <p:nvPr/>
        </p:nvSpPr>
        <p:spPr>
          <a:xfrm>
            <a:off x="2969659" y="3205345"/>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Hera</a:t>
            </a:r>
            <a:endParaRPr lang="zh-CN" altLang="en-US" sz="2000" b="1" dirty="0">
              <a:solidFill>
                <a:schemeClr val="tx1"/>
              </a:solidFill>
            </a:endParaRPr>
          </a:p>
        </p:txBody>
      </p:sp>
      <p:cxnSp>
        <p:nvCxnSpPr>
          <p:cNvPr id="84" name="直接连接符 83"/>
          <p:cNvCxnSpPr>
            <a:endCxn id="68" idx="0"/>
          </p:cNvCxnSpPr>
          <p:nvPr/>
        </p:nvCxnSpPr>
        <p:spPr>
          <a:xfrm>
            <a:off x="7066212" y="2903729"/>
            <a:ext cx="0" cy="283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2038175" y="3781409"/>
            <a:ext cx="0" cy="296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1455005" y="4083759"/>
            <a:ext cx="6699665" cy="0"/>
          </a:xfrm>
          <a:prstGeom prst="line">
            <a:avLst/>
          </a:prstGeom>
        </p:spPr>
        <p:style>
          <a:lnRef idx="1">
            <a:schemeClr val="accent1"/>
          </a:lnRef>
          <a:fillRef idx="0">
            <a:schemeClr val="accent1"/>
          </a:fillRef>
          <a:effectRef idx="0">
            <a:schemeClr val="accent1"/>
          </a:effectRef>
          <a:fontRef idx="minor">
            <a:schemeClr val="tx1"/>
          </a:fontRef>
        </p:style>
      </p:cxnSp>
      <p:sp>
        <p:nvSpPr>
          <p:cNvPr id="94" name="圆角矩形 93"/>
          <p:cNvSpPr/>
          <p:nvPr/>
        </p:nvSpPr>
        <p:spPr>
          <a:xfrm>
            <a:off x="742031" y="4452482"/>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Athena</a:t>
            </a:r>
            <a:endParaRPr lang="zh-CN" altLang="en-US" sz="2000" b="1" dirty="0">
              <a:solidFill>
                <a:schemeClr val="tx1"/>
              </a:solidFill>
            </a:endParaRPr>
          </a:p>
        </p:txBody>
      </p:sp>
      <p:sp>
        <p:nvSpPr>
          <p:cNvPr id="95" name="圆角矩形 94"/>
          <p:cNvSpPr/>
          <p:nvPr/>
        </p:nvSpPr>
        <p:spPr>
          <a:xfrm>
            <a:off x="2517658" y="4433899"/>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Apollo</a:t>
            </a:r>
            <a:endParaRPr lang="zh-CN" altLang="en-US" sz="2000" b="1" dirty="0">
              <a:solidFill>
                <a:schemeClr val="tx1"/>
              </a:solidFill>
            </a:endParaRPr>
          </a:p>
        </p:txBody>
      </p:sp>
      <p:sp>
        <p:nvSpPr>
          <p:cNvPr id="96" name="圆角矩形 95"/>
          <p:cNvSpPr/>
          <p:nvPr/>
        </p:nvSpPr>
        <p:spPr>
          <a:xfrm>
            <a:off x="4228710" y="4441925"/>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Artemis</a:t>
            </a:r>
            <a:endParaRPr lang="zh-CN" altLang="en-US" sz="2000" b="1" dirty="0">
              <a:solidFill>
                <a:schemeClr val="tx1"/>
              </a:solidFill>
            </a:endParaRPr>
          </a:p>
        </p:txBody>
      </p:sp>
      <p:sp>
        <p:nvSpPr>
          <p:cNvPr id="97" name="圆角矩形 96"/>
          <p:cNvSpPr/>
          <p:nvPr/>
        </p:nvSpPr>
        <p:spPr>
          <a:xfrm>
            <a:off x="5796137" y="4433899"/>
            <a:ext cx="147514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Aphrodite</a:t>
            </a:r>
            <a:endParaRPr lang="zh-CN" altLang="en-US" sz="2000" b="1" dirty="0">
              <a:solidFill>
                <a:schemeClr val="tx1"/>
              </a:solidFill>
            </a:endParaRPr>
          </a:p>
        </p:txBody>
      </p:sp>
      <p:sp>
        <p:nvSpPr>
          <p:cNvPr id="98" name="圆角矩形 97"/>
          <p:cNvSpPr/>
          <p:nvPr/>
        </p:nvSpPr>
        <p:spPr>
          <a:xfrm>
            <a:off x="7549480" y="4455372"/>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Hermes</a:t>
            </a:r>
            <a:endParaRPr lang="zh-CN" altLang="en-US" sz="2000" b="1" dirty="0">
              <a:solidFill>
                <a:schemeClr val="tx1"/>
              </a:solidFill>
            </a:endParaRPr>
          </a:p>
        </p:txBody>
      </p:sp>
      <p:cxnSp>
        <p:nvCxnSpPr>
          <p:cNvPr id="99" name="直接连接符 98"/>
          <p:cNvCxnSpPr/>
          <p:nvPr/>
        </p:nvCxnSpPr>
        <p:spPr>
          <a:xfrm>
            <a:off x="1437148" y="4085328"/>
            <a:ext cx="17857" cy="348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3124093" y="4085328"/>
            <a:ext cx="0" cy="296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4862039" y="4083759"/>
            <a:ext cx="0" cy="368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6589885" y="4116160"/>
            <a:ext cx="0" cy="303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1455005" y="4083759"/>
            <a:ext cx="65013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8154670" y="4083759"/>
            <a:ext cx="2804" cy="350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2677582" y="3493377"/>
            <a:ext cx="4465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717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type="body" sz="half" idx="2"/>
          </p:nvPr>
        </p:nvSpPr>
        <p:spPr>
          <a:xfrm>
            <a:off x="4211960" y="476672"/>
            <a:ext cx="3888432" cy="5711374"/>
          </a:xfrm>
        </p:spPr>
        <p:txBody>
          <a:bodyPr/>
          <a:lstStyle/>
          <a:p>
            <a:pPr lvl="1" algn="just"/>
            <a:r>
              <a:rPr lang="en-US" altLang="zh-CN" sz="2000" dirty="0" smtClean="0"/>
              <a:t>Cronus </a:t>
            </a:r>
            <a:r>
              <a:rPr lang="en-US" altLang="zh-CN" sz="2000" dirty="0"/>
              <a:t>learned from Gaia and Uranus that he was destined to be overcome by his own son, just as he had overthrown his father. As a result</a:t>
            </a:r>
            <a:r>
              <a:rPr lang="en-US" altLang="zh-CN" sz="2000" dirty="0" smtClean="0"/>
              <a:t>, he </a:t>
            </a:r>
            <a:r>
              <a:rPr lang="en-US" altLang="zh-CN" sz="2000" dirty="0"/>
              <a:t>devoured </a:t>
            </a:r>
            <a:r>
              <a:rPr lang="en-US" altLang="zh-CN" sz="2000" dirty="0" smtClean="0"/>
              <a:t>his children </a:t>
            </a:r>
            <a:r>
              <a:rPr lang="en-US" altLang="zh-CN" sz="2000" dirty="0"/>
              <a:t>as soon as they were </a:t>
            </a:r>
            <a:r>
              <a:rPr lang="en-US" altLang="zh-CN" sz="2000" dirty="0" smtClean="0"/>
              <a:t>born. </a:t>
            </a:r>
            <a:r>
              <a:rPr lang="en-US" altLang="zh-CN" sz="2000" dirty="0"/>
              <a:t>When the sixth child, </a:t>
            </a:r>
            <a:r>
              <a:rPr lang="en-US" altLang="zh-CN" sz="2000" dirty="0" smtClean="0"/>
              <a:t>Zeus, </a:t>
            </a:r>
            <a:r>
              <a:rPr lang="en-US" altLang="zh-CN" sz="2000" dirty="0"/>
              <a:t>was </a:t>
            </a:r>
            <a:r>
              <a:rPr lang="en-US" altLang="zh-CN" sz="2000" dirty="0" smtClean="0"/>
              <a:t>born, his mother </a:t>
            </a:r>
            <a:r>
              <a:rPr lang="en-US" altLang="zh-CN" sz="2000" dirty="0"/>
              <a:t>Rhea sought Gaia to devise a plan to save them and to eventually get retribution on Cronus for his acts against his father and children. </a:t>
            </a:r>
          </a:p>
        </p:txBody>
      </p:sp>
      <p:sp>
        <p:nvSpPr>
          <p:cNvPr id="4" name="灯片编号占位符 3"/>
          <p:cNvSpPr>
            <a:spLocks noGrp="1"/>
          </p:cNvSpPr>
          <p:nvPr>
            <p:ph type="sldNum" sz="quarter" idx="12"/>
          </p:nvPr>
        </p:nvSpPr>
        <p:spPr/>
        <p:txBody>
          <a:bodyPr/>
          <a:lstStyle/>
          <a:p>
            <a:fld id="{2EBE4773-E220-42B8-91C9-A4BD04557FF6}" type="slidenum">
              <a:rPr lang="zh-CN" altLang="en-US" smtClean="0"/>
              <a:t>5</a:t>
            </a:fld>
            <a:endParaRPr lang="zh-CN" altLang="en-US" dirty="0"/>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476672"/>
            <a:ext cx="2702874" cy="5711374"/>
          </a:xfrm>
          <a:prstGeom prst="rect">
            <a:avLst/>
          </a:prstGeom>
        </p:spPr>
      </p:pic>
    </p:spTree>
    <p:extLst>
      <p:ext uri="{BB962C8B-B14F-4D97-AF65-F5344CB8AC3E}">
        <p14:creationId xmlns:p14="http://schemas.microsoft.com/office/powerpoint/2010/main" val="2099364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rotWithShape="1">
          <a:blip r:embed="rId3">
            <a:extLst>
              <a:ext uri="{28A0092B-C50C-407E-A947-70E740481C1C}">
                <a14:useLocalDpi xmlns:a14="http://schemas.microsoft.com/office/drawing/2010/main" val="0"/>
              </a:ext>
            </a:extLst>
          </a:blip>
          <a:srcRect l="5161" r="4436"/>
          <a:stretch/>
        </p:blipFill>
        <p:spPr>
          <a:xfrm>
            <a:off x="672352" y="745613"/>
            <a:ext cx="2334625" cy="5380079"/>
          </a:xfrm>
        </p:spPr>
      </p:pic>
      <p:sp>
        <p:nvSpPr>
          <p:cNvPr id="4" name="灯片编号占位符 3"/>
          <p:cNvSpPr>
            <a:spLocks noGrp="1"/>
          </p:cNvSpPr>
          <p:nvPr>
            <p:ph type="sldNum" sz="quarter" idx="12"/>
          </p:nvPr>
        </p:nvSpPr>
        <p:spPr/>
        <p:txBody>
          <a:bodyPr/>
          <a:lstStyle/>
          <a:p>
            <a:fld id="{2EBE4773-E220-42B8-91C9-A4BD04557FF6}" type="slidenum">
              <a:rPr lang="zh-CN" altLang="en-US" smtClean="0"/>
              <a:t>6</a:t>
            </a:fld>
            <a:endParaRPr lang="zh-CN" altLang="en-US"/>
          </a:p>
        </p:txBody>
      </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8741" r="10217"/>
          <a:stretch/>
        </p:blipFill>
        <p:spPr>
          <a:xfrm>
            <a:off x="5796136" y="745613"/>
            <a:ext cx="2754640" cy="5400600"/>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18385" r="12649"/>
          <a:stretch/>
        </p:blipFill>
        <p:spPr>
          <a:xfrm>
            <a:off x="3002735" y="745614"/>
            <a:ext cx="2793401" cy="5400600"/>
          </a:xfrm>
          <a:prstGeom prst="rect">
            <a:avLst/>
          </a:prstGeom>
        </p:spPr>
      </p:pic>
    </p:spTree>
    <p:extLst>
      <p:ext uri="{BB962C8B-B14F-4D97-AF65-F5344CB8AC3E}">
        <p14:creationId xmlns:p14="http://schemas.microsoft.com/office/powerpoint/2010/main" val="988906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620688"/>
            <a:ext cx="8291264" cy="5505475"/>
          </a:xfrm>
        </p:spPr>
        <p:txBody>
          <a:bodyPr/>
          <a:lstStyle/>
          <a:p>
            <a:pPr>
              <a:buBlip>
                <a:blip r:embed="rId3"/>
              </a:buBlip>
            </a:pPr>
            <a:r>
              <a:rPr lang="en-US" altLang="zh-CN" sz="2400" dirty="0" smtClean="0"/>
              <a:t>He is even distracted and seduced by his wife Hera.</a:t>
            </a:r>
            <a:endParaRPr lang="zh-CN" altLang="en-US" sz="2400" dirty="0"/>
          </a:p>
        </p:txBody>
      </p:sp>
      <p:sp>
        <p:nvSpPr>
          <p:cNvPr id="4" name="灯片编号占位符 3"/>
          <p:cNvSpPr>
            <a:spLocks noGrp="1"/>
          </p:cNvSpPr>
          <p:nvPr>
            <p:ph type="sldNum" sz="quarter" idx="12"/>
          </p:nvPr>
        </p:nvSpPr>
        <p:spPr/>
        <p:txBody>
          <a:bodyPr/>
          <a:lstStyle/>
          <a:p>
            <a:fld id="{2EBE4773-E220-42B8-91C9-A4BD04557FF6}" type="slidenum">
              <a:rPr lang="zh-CN" altLang="en-US" smtClean="0"/>
              <a:t>7</a:t>
            </a:fld>
            <a:endParaRPr lang="zh-CN" altLang="en-US"/>
          </a:p>
        </p:txBody>
      </p:sp>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9881" b="8112"/>
          <a:stretch/>
        </p:blipFill>
        <p:spPr>
          <a:xfrm>
            <a:off x="2195736" y="1251864"/>
            <a:ext cx="3896576" cy="5250719"/>
          </a:xfrm>
          <a:prstGeom prst="rect">
            <a:avLst/>
          </a:prstGeom>
        </p:spPr>
      </p:pic>
    </p:spTree>
    <p:extLst>
      <p:ext uri="{BB962C8B-B14F-4D97-AF65-F5344CB8AC3E}">
        <p14:creationId xmlns:p14="http://schemas.microsoft.com/office/powerpoint/2010/main" val="2953179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980728"/>
            <a:ext cx="8291264" cy="5145435"/>
          </a:xfrm>
        </p:spPr>
        <p:txBody>
          <a:bodyPr/>
          <a:lstStyle/>
          <a:p>
            <a:pPr>
              <a:buBlip>
                <a:blip r:embed="rId3"/>
              </a:buBlip>
            </a:pPr>
            <a:r>
              <a:rPr lang="en-US" altLang="zh-CN" sz="2400" dirty="0"/>
              <a:t>At one </a:t>
            </a:r>
            <a:r>
              <a:rPr lang="en-US" altLang="zh-CN" sz="2400" dirty="0" smtClean="0"/>
              <a:t>point of Trojan war, </a:t>
            </a:r>
            <a:r>
              <a:rPr lang="en-US" altLang="zh-CN" sz="2400" dirty="0"/>
              <a:t>the war was going so badly for the </a:t>
            </a:r>
            <a:r>
              <a:rPr lang="en-US" altLang="zh-CN" sz="2400" dirty="0" smtClean="0"/>
              <a:t>Greeks </a:t>
            </a:r>
            <a:r>
              <a:rPr lang="en-US" altLang="zh-CN" sz="2400" dirty="0"/>
              <a:t>that Hera could not contain her eagerness to help. </a:t>
            </a:r>
            <a:endParaRPr lang="en-US" altLang="zh-CN" sz="2400" dirty="0" smtClean="0"/>
          </a:p>
          <a:p>
            <a:pPr>
              <a:buBlip>
                <a:blip r:embed="rId3"/>
              </a:buBlip>
            </a:pPr>
            <a:r>
              <a:rPr lang="en-US" altLang="zh-CN" sz="2400" dirty="0"/>
              <a:t>She received glamour and love charms from Aphrodite. and, with their magic, seduced Zeus on the peaks on Mount </a:t>
            </a:r>
            <a:r>
              <a:rPr lang="en-US" altLang="zh-CN" sz="2400" dirty="0" smtClean="0"/>
              <a:t>Ida.</a:t>
            </a:r>
          </a:p>
          <a:p>
            <a:pPr>
              <a:buBlip>
                <a:blip r:embed="rId3"/>
              </a:buBlip>
            </a:pPr>
            <a:r>
              <a:rPr lang="en-US" altLang="zh-CN" sz="2400" dirty="0"/>
              <a:t>When Zeus saw her coming, he was so overwhelmed by desire that he praised her beauty and then went on to tell her that she was more beautiful than all the women he </a:t>
            </a:r>
            <a:r>
              <a:rPr lang="en-US" altLang="zh-CN" sz="2400" dirty="0" smtClean="0"/>
              <a:t>ever met.</a:t>
            </a:r>
          </a:p>
          <a:p>
            <a:pPr>
              <a:buBlip>
                <a:blip r:embed="rId3"/>
              </a:buBlip>
            </a:pPr>
            <a:r>
              <a:rPr lang="en-US" altLang="zh-CN" sz="2400" dirty="0"/>
              <a:t>While Zeus slept after the love making, Poseidon had secretly entered the battle on the side of the </a:t>
            </a:r>
            <a:r>
              <a:rPr lang="en-US" altLang="zh-CN" sz="2400" dirty="0" smtClean="0"/>
              <a:t>Greeks.</a:t>
            </a:r>
            <a:endParaRPr lang="en-US" altLang="zh-CN" sz="2400" dirty="0"/>
          </a:p>
          <a:p>
            <a:pPr marL="0" indent="0">
              <a:buNone/>
            </a:pPr>
            <a:endParaRPr lang="zh-CN" altLang="en-US" sz="2400" dirty="0"/>
          </a:p>
        </p:txBody>
      </p:sp>
      <p:sp>
        <p:nvSpPr>
          <p:cNvPr id="4" name="灯片编号占位符 3"/>
          <p:cNvSpPr>
            <a:spLocks noGrp="1"/>
          </p:cNvSpPr>
          <p:nvPr>
            <p:ph type="sldNum" sz="quarter" idx="12"/>
          </p:nvPr>
        </p:nvSpPr>
        <p:spPr/>
        <p:txBody>
          <a:bodyPr/>
          <a:lstStyle/>
          <a:p>
            <a:fld id="{2EBE4773-E220-42B8-91C9-A4BD04557FF6}" type="slidenum">
              <a:rPr lang="zh-CN" altLang="en-US" smtClean="0"/>
              <a:t>8</a:t>
            </a:fld>
            <a:endParaRPr lang="zh-CN" altLang="en-US"/>
          </a:p>
        </p:txBody>
      </p:sp>
    </p:spTree>
    <p:extLst>
      <p:ext uri="{BB962C8B-B14F-4D97-AF65-F5344CB8AC3E}">
        <p14:creationId xmlns:p14="http://schemas.microsoft.com/office/powerpoint/2010/main" val="2198006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196752"/>
            <a:ext cx="8291264" cy="4929411"/>
          </a:xfrm>
        </p:spPr>
        <p:txBody>
          <a:bodyPr/>
          <a:lstStyle/>
          <a:p>
            <a:pPr>
              <a:lnSpc>
                <a:spcPct val="150000"/>
              </a:lnSpc>
              <a:buBlip>
                <a:blip r:embed="rId3"/>
              </a:buBlip>
            </a:pPr>
            <a:r>
              <a:rPr lang="en-US" altLang="zh-CN" sz="2400" dirty="0" smtClean="0"/>
              <a:t>Zeus is stronger than all the other gods together.</a:t>
            </a:r>
          </a:p>
          <a:p>
            <a:pPr lvl="1">
              <a:lnSpc>
                <a:spcPct val="150000"/>
              </a:lnSpc>
              <a:buBlip>
                <a:blip r:embed="rId4"/>
              </a:buBlip>
            </a:pPr>
            <a:r>
              <a:rPr lang="en-US" altLang="zh-CN" sz="2000" dirty="0" smtClean="0"/>
              <a:t>His will is fulfilled in the Trojan War and the sack of Troy.</a:t>
            </a:r>
          </a:p>
          <a:p>
            <a:pPr lvl="1">
              <a:lnSpc>
                <a:spcPct val="150000"/>
              </a:lnSpc>
              <a:buBlip>
                <a:blip r:embed="rId4"/>
              </a:buBlip>
            </a:pPr>
            <a:r>
              <a:rPr lang="en-US" altLang="zh-CN" sz="2000" dirty="0" smtClean="0"/>
              <a:t>Homer insists on this at the beginning of the poem, and refers to the will of Zeus in the vicissitudes that follow.</a:t>
            </a:r>
          </a:p>
          <a:p>
            <a:pPr lvl="1">
              <a:lnSpc>
                <a:spcPct val="150000"/>
              </a:lnSpc>
              <a:buBlip>
                <a:blip r:embed="rId4"/>
              </a:buBlip>
            </a:pPr>
            <a:r>
              <a:rPr lang="en-US" altLang="zh-CN" sz="2000" dirty="0" smtClean="0"/>
              <a:t>The beginning of the Odyssey suggests that the supremacy of Zeus depends on the consent of the other gods, but that nonetheless his design is carried out.</a:t>
            </a:r>
            <a:endParaRPr lang="zh-CN" altLang="en-US" sz="2000" dirty="0"/>
          </a:p>
        </p:txBody>
      </p:sp>
      <p:sp>
        <p:nvSpPr>
          <p:cNvPr id="4" name="灯片编号占位符 3"/>
          <p:cNvSpPr>
            <a:spLocks noGrp="1"/>
          </p:cNvSpPr>
          <p:nvPr>
            <p:ph type="sldNum" sz="quarter" idx="12"/>
          </p:nvPr>
        </p:nvSpPr>
        <p:spPr/>
        <p:txBody>
          <a:bodyPr/>
          <a:lstStyle/>
          <a:p>
            <a:fld id="{2EBE4773-E220-42B8-91C9-A4BD04557FF6}" type="slidenum">
              <a:rPr lang="zh-CN" altLang="en-US" smtClean="0"/>
              <a:t>9</a:t>
            </a:fld>
            <a:endParaRPr lang="zh-CN" altLang="en-US"/>
          </a:p>
        </p:txBody>
      </p:sp>
    </p:spTree>
    <p:extLst>
      <p:ext uri="{BB962C8B-B14F-4D97-AF65-F5344CB8AC3E}">
        <p14:creationId xmlns:p14="http://schemas.microsoft.com/office/powerpoint/2010/main" val="1806402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主题1">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主题1</Template>
  <TotalTime>365</TotalTime>
  <Words>945</Words>
  <Application>Microsoft Office PowerPoint</Application>
  <PresentationFormat>全屏显示(4:3)</PresentationFormat>
  <Paragraphs>92</Paragraphs>
  <Slides>16</Slides>
  <Notes>16</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主题1</vt:lpstr>
      <vt:lpstr>Classical Western Thought</vt:lpstr>
      <vt:lpstr>1. Zeus and World Order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It is not always clear that Zeus’s own will is fulfilled.</vt:lpstr>
      <vt:lpstr>When two heroes are fighting, Zeus weighs their two fates to see which hero has to die.</vt:lpstr>
      <vt:lpstr>Zeus never violates the fates, nor is he forced to follow them against his considered decision.</vt:lpstr>
      <vt:lpstr>PowerPoint 演示文稿</vt:lpstr>
      <vt:lpstr>PowerPoint 演示文稿</vt:lpstr>
      <vt:lpstr>2.3 The conflict of Homeric Zeus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Classical Thought and Culture</dc:title>
  <dc:creator>Zhen</dc:creator>
  <cp:lastModifiedBy>Zhen</cp:lastModifiedBy>
  <cp:revision>13</cp:revision>
  <dcterms:created xsi:type="dcterms:W3CDTF">2012-03-05T02:39:21Z</dcterms:created>
  <dcterms:modified xsi:type="dcterms:W3CDTF">2013-09-29T04:46:37Z</dcterms:modified>
</cp:coreProperties>
</file>