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9" r:id="rId4"/>
    <p:sldId id="258" r:id="rId5"/>
    <p:sldId id="273" r:id="rId6"/>
    <p:sldId id="260" r:id="rId7"/>
    <p:sldId id="276" r:id="rId8"/>
    <p:sldId id="274" r:id="rId9"/>
    <p:sldId id="279" r:id="rId10"/>
    <p:sldId id="278"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27" autoAdjust="0"/>
  </p:normalViewPr>
  <p:slideViewPr>
    <p:cSldViewPr>
      <p:cViewPr varScale="1">
        <p:scale>
          <a:sx n="55" d="100"/>
          <a:sy n="55" d="100"/>
        </p:scale>
        <p:origin x="-1123"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F7A659-6729-40B3-9001-3A7E8C6B5FDA}" type="datetimeFigureOut">
              <a:rPr lang="zh-CN" altLang="en-US" smtClean="0"/>
              <a:pPr/>
              <a:t>2013/11/18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57CF75-BC7B-49D0-967A-7B8D4B49B351}" type="slidenum">
              <a:rPr lang="zh-CN" altLang="en-US" smtClean="0"/>
              <a:pPr/>
              <a:t>‹#›</a:t>
            </a:fld>
            <a:endParaRPr lang="zh-CN" altLang="en-US"/>
          </a:p>
        </p:txBody>
      </p:sp>
    </p:spTree>
    <p:extLst>
      <p:ext uri="{BB962C8B-B14F-4D97-AF65-F5344CB8AC3E}">
        <p14:creationId xmlns:p14="http://schemas.microsoft.com/office/powerpoint/2010/main" val="256641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57CF75-BC7B-49D0-967A-7B8D4B49B351}" type="slidenum">
              <a:rPr lang="zh-CN" altLang="en-US" smtClean="0"/>
              <a:pPr/>
              <a:t>1</a:t>
            </a:fld>
            <a:endParaRPr lang="zh-CN" altLang="en-US"/>
          </a:p>
        </p:txBody>
      </p:sp>
    </p:spTree>
    <p:extLst>
      <p:ext uri="{BB962C8B-B14F-4D97-AF65-F5344CB8AC3E}">
        <p14:creationId xmlns:p14="http://schemas.microsoft.com/office/powerpoint/2010/main" val="2561291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57CF75-BC7B-49D0-967A-7B8D4B49B351}" type="slidenum">
              <a:rPr lang="zh-CN" altLang="en-US" smtClean="0"/>
              <a:pPr/>
              <a:t>2</a:t>
            </a:fld>
            <a:endParaRPr lang="zh-CN" altLang="en-US"/>
          </a:p>
        </p:txBody>
      </p:sp>
    </p:spTree>
    <p:extLst>
      <p:ext uri="{BB962C8B-B14F-4D97-AF65-F5344CB8AC3E}">
        <p14:creationId xmlns:p14="http://schemas.microsoft.com/office/powerpoint/2010/main" val="979009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57CF75-BC7B-49D0-967A-7B8D4B49B351}" type="slidenum">
              <a:rPr lang="zh-CN" altLang="en-US" smtClean="0"/>
              <a:pPr/>
              <a:t>3</a:t>
            </a:fld>
            <a:endParaRPr lang="zh-CN" altLang="en-US"/>
          </a:p>
        </p:txBody>
      </p:sp>
    </p:spTree>
    <p:extLst>
      <p:ext uri="{BB962C8B-B14F-4D97-AF65-F5344CB8AC3E}">
        <p14:creationId xmlns:p14="http://schemas.microsoft.com/office/powerpoint/2010/main" val="2549790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57CF75-BC7B-49D0-967A-7B8D4B49B351}" type="slidenum">
              <a:rPr lang="zh-CN" altLang="en-US" smtClean="0"/>
              <a:pPr/>
              <a:t>4</a:t>
            </a:fld>
            <a:endParaRPr lang="zh-CN" altLang="en-US"/>
          </a:p>
        </p:txBody>
      </p:sp>
    </p:spTree>
    <p:extLst>
      <p:ext uri="{BB962C8B-B14F-4D97-AF65-F5344CB8AC3E}">
        <p14:creationId xmlns:p14="http://schemas.microsoft.com/office/powerpoint/2010/main" val="763391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57CF75-BC7B-49D0-967A-7B8D4B49B351}" type="slidenum">
              <a:rPr lang="zh-CN" altLang="en-US" smtClean="0"/>
              <a:pPr/>
              <a:t>6</a:t>
            </a:fld>
            <a:endParaRPr lang="zh-CN" altLang="en-US"/>
          </a:p>
        </p:txBody>
      </p:sp>
    </p:spTree>
    <p:extLst>
      <p:ext uri="{BB962C8B-B14F-4D97-AF65-F5344CB8AC3E}">
        <p14:creationId xmlns:p14="http://schemas.microsoft.com/office/powerpoint/2010/main" val="631525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3600"/>
            <a:ext cx="7772400" cy="1012825"/>
          </a:xfrm>
        </p:spPr>
        <p:txBody>
          <a:bodyPr/>
          <a:lstStyle>
            <a:lvl1pPr algn="l">
              <a:defRPr/>
            </a:lvl1pPr>
          </a:lstStyle>
          <a:p>
            <a:pPr lvl="0"/>
            <a:r>
              <a:rPr lang="zh-CN" altLang="en-US" noProof="0" smtClean="0"/>
              <a:t>单击此处编辑母版标题样式</a:t>
            </a:r>
            <a:endParaRPr lang="zh-CN" noProof="0" smtClean="0"/>
          </a:p>
        </p:txBody>
      </p:sp>
      <p:sp>
        <p:nvSpPr>
          <p:cNvPr id="2051" name="Rectangle 3"/>
          <p:cNvSpPr>
            <a:spLocks noGrp="1" noChangeArrowheads="1"/>
          </p:cNvSpPr>
          <p:nvPr>
            <p:ph type="subTitle" idx="1"/>
          </p:nvPr>
        </p:nvSpPr>
        <p:spPr>
          <a:xfrm>
            <a:off x="685800" y="3200400"/>
            <a:ext cx="6400800" cy="762000"/>
          </a:xfrm>
        </p:spPr>
        <p:txBody>
          <a:bodyPr/>
          <a:lstStyle>
            <a:lvl1pPr marL="0" indent="0">
              <a:buFontTx/>
              <a:buNone/>
              <a:defRPr/>
            </a:lvl1pPr>
          </a:lstStyle>
          <a:p>
            <a:pPr lvl="0"/>
            <a:r>
              <a:rPr lang="zh-CN" altLang="en-US" noProof="0" smtClean="0"/>
              <a:t>单击此处编辑母版副标题样式</a:t>
            </a:r>
            <a:endParaRPr lang="zh-CN" noProof="0" smtClean="0"/>
          </a:p>
        </p:txBody>
      </p:sp>
      <p:sp>
        <p:nvSpPr>
          <p:cNvPr id="2052" name="Rectangle 4"/>
          <p:cNvSpPr>
            <a:spLocks noGrp="1" noChangeArrowheads="1"/>
          </p:cNvSpPr>
          <p:nvPr>
            <p:ph type="dt" sz="half" idx="2"/>
          </p:nvPr>
        </p:nvSpPr>
        <p:spPr/>
        <p:txBody>
          <a:bodyPr/>
          <a:lstStyle>
            <a:lvl1pPr>
              <a:defRPr/>
            </a:lvl1pPr>
          </a:lstStyle>
          <a:p>
            <a:fld id="{0C282703-9246-415F-8CC2-82111C4DCE24}" type="datetime1">
              <a:rPr lang="zh-CN" altLang="en-US" smtClean="0"/>
              <a:pPr/>
              <a:t>2013/11/18</a:t>
            </a:fld>
            <a:endParaRPr lang="zh-CN" altLang="en-US"/>
          </a:p>
        </p:txBody>
      </p:sp>
      <p:sp>
        <p:nvSpPr>
          <p:cNvPr id="2053" name="Rectangle 5"/>
          <p:cNvSpPr>
            <a:spLocks noGrp="1" noChangeArrowheads="1"/>
          </p:cNvSpPr>
          <p:nvPr>
            <p:ph type="ftr" sz="quarter" idx="3"/>
          </p:nvPr>
        </p:nvSpPr>
        <p:spPr/>
        <p:txBody>
          <a:bodyPr/>
          <a:lstStyle>
            <a:lvl1pPr>
              <a:defRPr/>
            </a:lvl1pPr>
          </a:lstStyle>
          <a:p>
            <a:endParaRPr lang="zh-CN" altLang="en-US"/>
          </a:p>
        </p:txBody>
      </p:sp>
      <p:sp>
        <p:nvSpPr>
          <p:cNvPr id="2054" name="Rectangle 6"/>
          <p:cNvSpPr>
            <a:spLocks noGrp="1" noChangeArrowheads="1"/>
          </p:cNvSpPr>
          <p:nvPr>
            <p:ph type="sldNum" sz="quarter" idx="4"/>
          </p:nvPr>
        </p:nvSpPr>
        <p:spPr/>
        <p:txBody>
          <a:bodyPr/>
          <a:lstStyle>
            <a:lvl1pPr>
              <a:defRPr/>
            </a:lvl1pPr>
          </a:lstStyle>
          <a:p>
            <a:fld id="{6896533A-E7E7-4A3E-AADB-59A59FE3C937}"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320A06D7-2CB1-4E49-B27F-344EFD0B018D}" type="datetime1">
              <a:rPr lang="zh-CN" altLang="en-US" smtClean="0"/>
              <a:pPr/>
              <a:t>2013/11/18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896533A-E7E7-4A3E-AADB-59A59FE3C937}" type="slidenum">
              <a:rPr lang="zh-CN" altLang="en-US" smtClean="0"/>
              <a:pPr/>
              <a:t>‹#›</a:t>
            </a:fld>
            <a:endParaRPr lang="zh-CN" altLang="en-US"/>
          </a:p>
        </p:txBody>
      </p:sp>
    </p:spTree>
    <p:extLst>
      <p:ext uri="{BB962C8B-B14F-4D97-AF65-F5344CB8AC3E}">
        <p14:creationId xmlns:p14="http://schemas.microsoft.com/office/powerpoint/2010/main" val="3729245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474C987-E7CD-472B-AFF0-47F61DCF087F}" type="datetime1">
              <a:rPr lang="zh-CN" altLang="en-US" smtClean="0"/>
              <a:pPr/>
              <a:t>2013/11/18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896533A-E7E7-4A3E-AADB-59A59FE3C937}" type="slidenum">
              <a:rPr lang="zh-CN" altLang="en-US" smtClean="0"/>
              <a:pPr/>
              <a:t>‹#›</a:t>
            </a:fld>
            <a:endParaRPr lang="zh-CN" altLang="en-US"/>
          </a:p>
        </p:txBody>
      </p:sp>
    </p:spTree>
    <p:extLst>
      <p:ext uri="{BB962C8B-B14F-4D97-AF65-F5344CB8AC3E}">
        <p14:creationId xmlns:p14="http://schemas.microsoft.com/office/powerpoint/2010/main" val="2609043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F4173-A4A5-4B65-81C7-78B01FCC90F0}" type="datetime1">
              <a:rPr lang="zh-CN" altLang="en-US" smtClean="0"/>
              <a:pPr/>
              <a:t>2013/11/18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896533A-E7E7-4A3E-AADB-59A59FE3C937}" type="slidenum">
              <a:rPr lang="zh-CN" altLang="en-US" smtClean="0"/>
              <a:pPr/>
              <a:t>‹#›</a:t>
            </a:fld>
            <a:endParaRPr lang="zh-CN" altLang="en-US"/>
          </a:p>
        </p:txBody>
      </p:sp>
    </p:spTree>
    <p:extLst>
      <p:ext uri="{BB962C8B-B14F-4D97-AF65-F5344CB8AC3E}">
        <p14:creationId xmlns:p14="http://schemas.microsoft.com/office/powerpoint/2010/main" val="40175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6434850C-875D-4710-B82C-0FB79FED13FA}" type="datetime1">
              <a:rPr lang="zh-CN" altLang="en-US" smtClean="0"/>
              <a:pPr/>
              <a:t>2013/11/18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896533A-E7E7-4A3E-AADB-59A59FE3C937}" type="slidenum">
              <a:rPr lang="zh-CN" altLang="en-US" smtClean="0"/>
              <a:pPr/>
              <a:t>‹#›</a:t>
            </a:fld>
            <a:endParaRPr lang="zh-CN" altLang="en-US"/>
          </a:p>
        </p:txBody>
      </p:sp>
    </p:spTree>
    <p:extLst>
      <p:ext uri="{BB962C8B-B14F-4D97-AF65-F5344CB8AC3E}">
        <p14:creationId xmlns:p14="http://schemas.microsoft.com/office/powerpoint/2010/main" val="263129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EC697E31-54DB-42FA-972C-C454975C7F1D}" type="datetime1">
              <a:rPr lang="zh-CN" altLang="en-US" smtClean="0"/>
              <a:pPr/>
              <a:t>2013/11/18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6896533A-E7E7-4A3E-AADB-59A59FE3C937}" type="slidenum">
              <a:rPr lang="zh-CN" altLang="en-US" smtClean="0"/>
              <a:pPr/>
              <a:t>‹#›</a:t>
            </a:fld>
            <a:endParaRPr lang="zh-CN" altLang="en-US"/>
          </a:p>
        </p:txBody>
      </p:sp>
    </p:spTree>
    <p:extLst>
      <p:ext uri="{BB962C8B-B14F-4D97-AF65-F5344CB8AC3E}">
        <p14:creationId xmlns:p14="http://schemas.microsoft.com/office/powerpoint/2010/main" val="1194860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85335C69-6858-416D-AC20-A2B877056F3D}" type="datetime1">
              <a:rPr lang="zh-CN" altLang="en-US" smtClean="0"/>
              <a:pPr/>
              <a:t>2013/11/18</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6896533A-E7E7-4A3E-AADB-59A59FE3C937}" type="slidenum">
              <a:rPr lang="zh-CN" altLang="en-US" smtClean="0"/>
              <a:pPr/>
              <a:t>‹#›</a:t>
            </a:fld>
            <a:endParaRPr lang="zh-CN" altLang="en-US"/>
          </a:p>
        </p:txBody>
      </p:sp>
    </p:spTree>
    <p:extLst>
      <p:ext uri="{BB962C8B-B14F-4D97-AF65-F5344CB8AC3E}">
        <p14:creationId xmlns:p14="http://schemas.microsoft.com/office/powerpoint/2010/main" val="3737185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E4682E66-50AA-4C15-B018-95F173860DC9}" type="datetime1">
              <a:rPr lang="zh-CN" altLang="en-US" smtClean="0"/>
              <a:pPr/>
              <a:t>2013/11/18</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6896533A-E7E7-4A3E-AADB-59A59FE3C937}" type="slidenum">
              <a:rPr lang="zh-CN" altLang="en-US" smtClean="0"/>
              <a:pPr/>
              <a:t>‹#›</a:t>
            </a:fld>
            <a:endParaRPr lang="zh-CN" altLang="en-US"/>
          </a:p>
        </p:txBody>
      </p:sp>
    </p:spTree>
    <p:extLst>
      <p:ext uri="{BB962C8B-B14F-4D97-AF65-F5344CB8AC3E}">
        <p14:creationId xmlns:p14="http://schemas.microsoft.com/office/powerpoint/2010/main" val="1296574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19C50851-C3B3-41D9-BEA6-F5ADF6CE400B}" type="datetime1">
              <a:rPr lang="zh-CN" altLang="en-US" smtClean="0"/>
              <a:pPr/>
              <a:t>2013/11/18</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6896533A-E7E7-4A3E-AADB-59A59FE3C937}" type="slidenum">
              <a:rPr lang="zh-CN" altLang="en-US" smtClean="0"/>
              <a:pPr/>
              <a:t>‹#›</a:t>
            </a:fld>
            <a:endParaRPr lang="zh-CN" altLang="en-US"/>
          </a:p>
        </p:txBody>
      </p:sp>
    </p:spTree>
    <p:extLst>
      <p:ext uri="{BB962C8B-B14F-4D97-AF65-F5344CB8AC3E}">
        <p14:creationId xmlns:p14="http://schemas.microsoft.com/office/powerpoint/2010/main" val="3227110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36A10C0A-2DFE-4397-9375-D3DF44CDE3B4}" type="datetime1">
              <a:rPr lang="zh-CN" altLang="en-US" smtClean="0"/>
              <a:pPr/>
              <a:t>2013/11/18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6896533A-E7E7-4A3E-AADB-59A59FE3C937}" type="slidenum">
              <a:rPr lang="zh-CN" altLang="en-US" smtClean="0"/>
              <a:pPr/>
              <a:t>‹#›</a:t>
            </a:fld>
            <a:endParaRPr lang="zh-CN" altLang="en-US"/>
          </a:p>
        </p:txBody>
      </p:sp>
    </p:spTree>
    <p:extLst>
      <p:ext uri="{BB962C8B-B14F-4D97-AF65-F5344CB8AC3E}">
        <p14:creationId xmlns:p14="http://schemas.microsoft.com/office/powerpoint/2010/main" val="286594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88BB94DA-A8E8-4042-838C-08FFE84451DD}" type="datetime1">
              <a:rPr lang="zh-CN" altLang="en-US" smtClean="0"/>
              <a:pPr/>
              <a:t>2013/11/18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6896533A-E7E7-4A3E-AADB-59A59FE3C937}" type="slidenum">
              <a:rPr lang="zh-CN" altLang="en-US" smtClean="0"/>
              <a:pPr/>
              <a:t>‹#›</a:t>
            </a:fld>
            <a:endParaRPr lang="zh-CN" altLang="en-US"/>
          </a:p>
        </p:txBody>
      </p:sp>
    </p:spTree>
    <p:extLst>
      <p:ext uri="{BB962C8B-B14F-4D97-AF65-F5344CB8AC3E}">
        <p14:creationId xmlns:p14="http://schemas.microsoft.com/office/powerpoint/2010/main" val="3015555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5218F365-4566-4551-B349-AEA2DAC57827}" type="datetime1">
              <a:rPr lang="zh-CN" altLang="en-US" smtClean="0"/>
              <a:pPr/>
              <a:t>2013/11/18</a:t>
            </a:fld>
            <a:endParaRPr lang="zh-CN"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zh-CN"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896533A-E7E7-4A3E-AADB-59A59FE3C93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ea typeface="黑体" pitchFamily="49" charset="-122"/>
        </a:defRPr>
      </a:lvl2pPr>
      <a:lvl3pPr algn="ctr" rtl="0" eaLnBrk="1" fontAlgn="base" hangingPunct="1">
        <a:spcBef>
          <a:spcPct val="0"/>
        </a:spcBef>
        <a:spcAft>
          <a:spcPct val="0"/>
        </a:spcAft>
        <a:defRPr sz="4400">
          <a:solidFill>
            <a:schemeClr val="tx2"/>
          </a:solidFill>
          <a:latin typeface="Arial" pitchFamily="34" charset="0"/>
          <a:ea typeface="黑体" pitchFamily="49" charset="-122"/>
        </a:defRPr>
      </a:lvl3pPr>
      <a:lvl4pPr algn="ctr" rtl="0" eaLnBrk="1" fontAlgn="base" hangingPunct="1">
        <a:spcBef>
          <a:spcPct val="0"/>
        </a:spcBef>
        <a:spcAft>
          <a:spcPct val="0"/>
        </a:spcAft>
        <a:defRPr sz="4400">
          <a:solidFill>
            <a:schemeClr val="tx2"/>
          </a:solidFill>
          <a:latin typeface="Arial" pitchFamily="34" charset="0"/>
          <a:ea typeface="黑体" pitchFamily="49" charset="-122"/>
        </a:defRPr>
      </a:lvl4pPr>
      <a:lvl5pPr algn="ctr" rtl="0" eaLnBrk="1" fontAlgn="base" hangingPunct="1">
        <a:spcBef>
          <a:spcPct val="0"/>
        </a:spcBef>
        <a:spcAft>
          <a:spcPct val="0"/>
        </a:spcAft>
        <a:defRPr sz="4400">
          <a:solidFill>
            <a:schemeClr val="tx2"/>
          </a:solidFill>
          <a:latin typeface="Arial" pitchFamily="34" charset="0"/>
          <a:ea typeface="黑体" pitchFamily="49" charset="-122"/>
        </a:defRPr>
      </a:lvl5pPr>
      <a:lvl6pPr marL="457200" algn="ctr" rtl="0" eaLnBrk="1" fontAlgn="base" hangingPunct="1">
        <a:spcBef>
          <a:spcPct val="0"/>
        </a:spcBef>
        <a:spcAft>
          <a:spcPct val="0"/>
        </a:spcAft>
        <a:defRPr sz="4400">
          <a:solidFill>
            <a:schemeClr val="tx2"/>
          </a:solidFill>
          <a:latin typeface="Arial" pitchFamily="34" charset="0"/>
          <a:ea typeface="黑体" pitchFamily="49" charset="-122"/>
        </a:defRPr>
      </a:lvl6pPr>
      <a:lvl7pPr marL="914400" algn="ctr" rtl="0" eaLnBrk="1" fontAlgn="base" hangingPunct="1">
        <a:spcBef>
          <a:spcPct val="0"/>
        </a:spcBef>
        <a:spcAft>
          <a:spcPct val="0"/>
        </a:spcAft>
        <a:defRPr sz="4400">
          <a:solidFill>
            <a:schemeClr val="tx2"/>
          </a:solidFill>
          <a:latin typeface="Arial" pitchFamily="34" charset="0"/>
          <a:ea typeface="黑体" pitchFamily="49" charset="-122"/>
        </a:defRPr>
      </a:lvl7pPr>
      <a:lvl8pPr marL="1371600" algn="ctr" rtl="0" eaLnBrk="1" fontAlgn="base" hangingPunct="1">
        <a:spcBef>
          <a:spcPct val="0"/>
        </a:spcBef>
        <a:spcAft>
          <a:spcPct val="0"/>
        </a:spcAft>
        <a:defRPr sz="4400">
          <a:solidFill>
            <a:schemeClr val="tx2"/>
          </a:solidFill>
          <a:latin typeface="Arial" pitchFamily="34" charset="0"/>
          <a:ea typeface="黑体" pitchFamily="49" charset="-122"/>
        </a:defRPr>
      </a:lvl8pPr>
      <a:lvl9pPr marL="1828800" algn="ctr" rtl="0" eaLnBrk="1" fontAlgn="base" hangingPunct="1">
        <a:spcBef>
          <a:spcPct val="0"/>
        </a:spcBef>
        <a:spcAft>
          <a:spcPct val="0"/>
        </a:spcAft>
        <a:defRPr sz="4400">
          <a:solidFill>
            <a:schemeClr val="tx2"/>
          </a:solidFill>
          <a:latin typeface="Arial" pitchFamily="34" charset="0"/>
          <a:ea typeface="黑体" pitchFamily="49"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z="3200" smtClean="0"/>
              <a:t>Classical </a:t>
            </a:r>
            <a:r>
              <a:rPr lang="en-US" altLang="zh-CN" sz="3200" smtClean="0"/>
              <a:t>Western Thought</a:t>
            </a:r>
            <a:endParaRPr lang="zh-CN" altLang="en-US" sz="3200" dirty="0"/>
          </a:p>
        </p:txBody>
      </p:sp>
      <p:sp>
        <p:nvSpPr>
          <p:cNvPr id="4" name="Subtitle 3"/>
          <p:cNvSpPr>
            <a:spLocks noGrp="1"/>
          </p:cNvSpPr>
          <p:nvPr>
            <p:ph type="subTitle" idx="1"/>
          </p:nvPr>
        </p:nvSpPr>
        <p:spPr/>
        <p:txBody>
          <a:bodyPr/>
          <a:lstStyle/>
          <a:p>
            <a:r>
              <a:rPr lang="en-US" dirty="0" smtClean="0"/>
              <a:t>7</a:t>
            </a:r>
            <a:r>
              <a:rPr lang="en-US" smtClean="0"/>
              <a:t>. </a:t>
            </a:r>
            <a:r>
              <a:rPr lang="en-US" dirty="0" smtClean="0"/>
              <a:t>Socrates’ methods</a:t>
            </a:r>
            <a:endParaRPr lang="en-US" dirty="0"/>
          </a:p>
        </p:txBody>
      </p:sp>
    </p:spTree>
    <p:extLst>
      <p:ext uri="{BB962C8B-B14F-4D97-AF65-F5344CB8AC3E}">
        <p14:creationId xmlns:p14="http://schemas.microsoft.com/office/powerpoint/2010/main" val="271008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3.2 How does Socrates attack a definition?</a:t>
            </a:r>
            <a:endParaRPr lang="en-US" sz="3200" dirty="0"/>
          </a:p>
        </p:txBody>
      </p:sp>
      <p:sp>
        <p:nvSpPr>
          <p:cNvPr id="3" name="Content Placeholder 2"/>
          <p:cNvSpPr>
            <a:spLocks noGrp="1"/>
          </p:cNvSpPr>
          <p:nvPr>
            <p:ph idx="1"/>
          </p:nvPr>
        </p:nvSpPr>
        <p:spPr>
          <a:xfrm>
            <a:off x="457200" y="1524000"/>
            <a:ext cx="8229600" cy="4602163"/>
          </a:xfrm>
        </p:spPr>
        <p:txBody>
          <a:bodyPr/>
          <a:lstStyle/>
          <a:p>
            <a:pPr>
              <a:spcAft>
                <a:spcPts val="600"/>
              </a:spcAft>
              <a:buFont typeface="Wingdings" charset="2"/>
              <a:buChar char="§"/>
            </a:pPr>
            <a:r>
              <a:rPr lang="en-US" sz="2400" dirty="0" smtClean="0"/>
              <a:t>Structural flaw</a:t>
            </a:r>
          </a:p>
          <a:p>
            <a:pPr lvl="1">
              <a:spcAft>
                <a:spcPts val="600"/>
              </a:spcAft>
              <a:buFont typeface="Wingdings" charset="2"/>
              <a:buChar char="Ø"/>
            </a:pPr>
            <a:r>
              <a:rPr lang="en-US" sz="2000" dirty="0" smtClean="0"/>
              <a:t>The argument is circular:</a:t>
            </a:r>
          </a:p>
          <a:p>
            <a:pPr lvl="1">
              <a:spcAft>
                <a:spcPts val="600"/>
              </a:spcAft>
              <a:buNone/>
            </a:pPr>
            <a:r>
              <a:rPr lang="en-US" sz="2000" dirty="0" smtClean="0"/>
              <a:t>     “Justice is what a just person does”.</a:t>
            </a:r>
          </a:p>
          <a:p>
            <a:pPr lvl="1">
              <a:spcAft>
                <a:spcPts val="600"/>
              </a:spcAft>
              <a:buFont typeface="Wingdings" charset="2"/>
              <a:buChar char="Ø"/>
            </a:pPr>
            <a:r>
              <a:rPr lang="en-US" sz="2000" dirty="0" smtClean="0"/>
              <a:t>A part is identified with the whole.</a:t>
            </a:r>
          </a:p>
          <a:p>
            <a:pPr lvl="1">
              <a:spcAft>
                <a:spcPts val="600"/>
              </a:spcAft>
              <a:buFont typeface="Wingdings" charset="2"/>
              <a:buChar char="Ø"/>
            </a:pPr>
            <a:r>
              <a:rPr lang="en-US" sz="2000" dirty="0" smtClean="0"/>
              <a:t>A mere list of examples is offered instead of the defining property that is common to them all.</a:t>
            </a:r>
          </a:p>
          <a:p>
            <a:pPr>
              <a:spcAft>
                <a:spcPts val="600"/>
              </a:spcAft>
              <a:buFont typeface="Wingdings" charset="2"/>
              <a:buChar char="§"/>
            </a:pPr>
            <a:r>
              <a:rPr lang="en-US" sz="2400" dirty="0" smtClean="0"/>
              <a:t>“reducing to an absurdity”</a:t>
            </a:r>
          </a:p>
          <a:p>
            <a:pPr lvl="1">
              <a:spcAft>
                <a:spcPts val="600"/>
              </a:spcAft>
              <a:buFont typeface="Wingdings" charset="2"/>
              <a:buChar char="Ø"/>
            </a:pPr>
            <a:r>
              <a:rPr lang="en-US" sz="2000" dirty="0" smtClean="0"/>
              <a:t>If we can deduce a clearly false statement from a proposition, this is definitive proof that the original assumption was false.</a:t>
            </a:r>
          </a:p>
          <a:p>
            <a:pPr>
              <a:spcAft>
                <a:spcPts val="600"/>
              </a:spcAft>
              <a:buFont typeface="Wingdings" charset="2"/>
              <a:buChar char="§"/>
            </a:pPr>
            <a:r>
              <a:rPr lang="en-US" sz="2400" dirty="0" smtClean="0"/>
              <a:t>Use counterexample to show that a definition is either too narrow or too broad</a:t>
            </a:r>
            <a:endParaRPr lang="en-US" sz="2000" dirty="0" smtClean="0"/>
          </a:p>
          <a:p>
            <a:pPr>
              <a:spcAft>
                <a:spcPts val="600"/>
              </a:spcAft>
              <a:buFont typeface="Wingdings" charset="2"/>
              <a:buChar char="§"/>
            </a:pPr>
            <a:endParaRPr lang="en-US" sz="2400" dirty="0"/>
          </a:p>
        </p:txBody>
      </p:sp>
      <p:sp>
        <p:nvSpPr>
          <p:cNvPr id="4" name="Slide Number Placeholder 3"/>
          <p:cNvSpPr>
            <a:spLocks noGrp="1"/>
          </p:cNvSpPr>
          <p:nvPr>
            <p:ph type="sldNum" sz="quarter" idx="12"/>
          </p:nvPr>
        </p:nvSpPr>
        <p:spPr/>
        <p:txBody>
          <a:bodyPr/>
          <a:lstStyle/>
          <a:p>
            <a:fld id="{6896533A-E7E7-4A3E-AADB-59A59FE3C937}" type="slidenum">
              <a:rPr lang="zh-CN" altLang="en-US" smtClean="0"/>
              <a:pPr/>
              <a:t>10</a:t>
            </a:fld>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3200" dirty="0" smtClean="0"/>
              <a:t>1. Who is Socrates?</a:t>
            </a:r>
            <a:endParaRPr lang="zh-CN" altLang="en-US" sz="3200" dirty="0"/>
          </a:p>
        </p:txBody>
      </p:sp>
      <p:sp>
        <p:nvSpPr>
          <p:cNvPr id="4" name="内容占位符 3"/>
          <p:cNvSpPr>
            <a:spLocks noGrp="1"/>
          </p:cNvSpPr>
          <p:nvPr>
            <p:ph sz="half" idx="1"/>
          </p:nvPr>
        </p:nvSpPr>
        <p:spPr>
          <a:xfrm>
            <a:off x="457200" y="1600200"/>
            <a:ext cx="4330824" cy="4565104"/>
          </a:xfrm>
        </p:spPr>
        <p:txBody>
          <a:bodyPr/>
          <a:lstStyle/>
          <a:p>
            <a:pPr>
              <a:buBlip>
                <a:blip r:embed="rId3"/>
              </a:buBlip>
            </a:pPr>
            <a:r>
              <a:rPr lang="en-US" altLang="zh-CN" sz="2400" dirty="0" smtClean="0"/>
              <a:t>Socrates (470-399 BC)</a:t>
            </a:r>
          </a:p>
          <a:p>
            <a:pPr>
              <a:buBlip>
                <a:blip r:embed="rId3"/>
              </a:buBlip>
            </a:pPr>
            <a:r>
              <a:rPr lang="en-US" altLang="zh-CN" sz="2400" dirty="0" smtClean="0"/>
              <a:t>He was strikingly ugly, had an unorthodox manner of dress and often wandered around barefooted.</a:t>
            </a:r>
          </a:p>
          <a:p>
            <a:pPr>
              <a:buBlip>
                <a:blip r:embed="rId3"/>
              </a:buBlip>
            </a:pPr>
            <a:r>
              <a:rPr lang="en-US" altLang="zh-CN" sz="2400" dirty="0" smtClean="0"/>
              <a:t>He taught orally and did not put his doctrines into writing.</a:t>
            </a:r>
          </a:p>
          <a:p>
            <a:pPr>
              <a:buBlip>
                <a:blip r:embed="rId3"/>
              </a:buBlip>
            </a:pPr>
            <a:r>
              <a:rPr lang="en-US" altLang="zh-CN" sz="2400" dirty="0" smtClean="0"/>
              <a:t>His student, Plato, wrote dialogues that reflect his views.</a:t>
            </a:r>
            <a:endParaRPr lang="zh-CN" altLang="en-US" sz="2400" dirty="0"/>
          </a:p>
        </p:txBody>
      </p:sp>
      <p:pic>
        <p:nvPicPr>
          <p:cNvPr id="6" name="内容占位符 5"/>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970264" y="1600200"/>
            <a:ext cx="3394472" cy="4525963"/>
          </a:xfrm>
        </p:spPr>
      </p:pic>
      <p:sp>
        <p:nvSpPr>
          <p:cNvPr id="7" name="灯片编号占位符 6"/>
          <p:cNvSpPr>
            <a:spLocks noGrp="1"/>
          </p:cNvSpPr>
          <p:nvPr>
            <p:ph type="sldNum" sz="quarter" idx="12"/>
          </p:nvPr>
        </p:nvSpPr>
        <p:spPr/>
        <p:txBody>
          <a:bodyPr/>
          <a:lstStyle/>
          <a:p>
            <a:fld id="{6896533A-E7E7-4A3E-AADB-59A59FE3C937}" type="slidenum">
              <a:rPr lang="zh-CN" altLang="en-US" smtClean="0"/>
              <a:pPr/>
              <a:t>2</a:t>
            </a:fld>
            <a:endParaRPr lang="zh-CN" altLang="en-US"/>
          </a:p>
        </p:txBody>
      </p:sp>
    </p:spTree>
    <p:extLst>
      <p:ext uri="{BB962C8B-B14F-4D97-AF65-F5344CB8AC3E}">
        <p14:creationId xmlns:p14="http://schemas.microsoft.com/office/powerpoint/2010/main" val="170525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sz="half" idx="1"/>
          </p:nvPr>
        </p:nvSpPr>
        <p:spPr>
          <a:xfrm>
            <a:off x="467544" y="1340768"/>
            <a:ext cx="4038600" cy="4525963"/>
          </a:xfrm>
        </p:spPr>
        <p:txBody>
          <a:bodyPr/>
          <a:lstStyle/>
          <a:p>
            <a:pPr>
              <a:lnSpc>
                <a:spcPct val="120000"/>
              </a:lnSpc>
              <a:buBlip>
                <a:blip r:embed="rId3"/>
              </a:buBlip>
            </a:pPr>
            <a:r>
              <a:rPr lang="en-US" altLang="zh-CN" sz="2400" dirty="0" smtClean="0"/>
              <a:t>Unlike the Sophists (who were paid for teaching wealthy aristocrats the skills of oration and persuasive argument)</a:t>
            </a:r>
          </a:p>
          <a:p>
            <a:pPr>
              <a:lnSpc>
                <a:spcPct val="120000"/>
              </a:lnSpc>
              <a:buBlip>
                <a:blip r:embed="rId3"/>
              </a:buBlip>
            </a:pPr>
            <a:r>
              <a:rPr lang="en-US" altLang="zh-CN" sz="2400" dirty="0" smtClean="0"/>
              <a:t>Socrates charged no fee and taught students (including women) from various walks of life</a:t>
            </a:r>
            <a:endParaRPr lang="zh-CN" altLang="en-US" sz="2400" dirty="0"/>
          </a:p>
        </p:txBody>
      </p:sp>
      <p:pic>
        <p:nvPicPr>
          <p:cNvPr id="7" name="内容占位符 6"/>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788024" y="1340768"/>
            <a:ext cx="3706347" cy="4525963"/>
          </a:xfrm>
        </p:spPr>
      </p:pic>
      <p:sp>
        <p:nvSpPr>
          <p:cNvPr id="8" name="灯片编号占位符 7"/>
          <p:cNvSpPr>
            <a:spLocks noGrp="1"/>
          </p:cNvSpPr>
          <p:nvPr>
            <p:ph type="sldNum" sz="quarter" idx="12"/>
          </p:nvPr>
        </p:nvSpPr>
        <p:spPr/>
        <p:txBody>
          <a:bodyPr/>
          <a:lstStyle/>
          <a:p>
            <a:fld id="{6896533A-E7E7-4A3E-AADB-59A59FE3C937}" type="slidenum">
              <a:rPr lang="zh-CN" altLang="en-US" smtClean="0"/>
              <a:pPr/>
              <a:t>3</a:t>
            </a:fld>
            <a:endParaRPr lang="zh-CN" altLang="en-US"/>
          </a:p>
        </p:txBody>
      </p:sp>
    </p:spTree>
    <p:extLst>
      <p:ext uri="{BB962C8B-B14F-4D97-AF65-F5344CB8AC3E}">
        <p14:creationId xmlns:p14="http://schemas.microsoft.com/office/powerpoint/2010/main" val="4103503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lgn="l"/>
            <a:r>
              <a:rPr lang="en-US" altLang="zh-CN" sz="2800" dirty="0" smtClean="0"/>
              <a:t>2. What does Socrates do?—Exposing ignorance</a:t>
            </a:r>
            <a:endParaRPr lang="zh-CN" altLang="en-US" sz="2800" dirty="0"/>
          </a:p>
        </p:txBody>
      </p:sp>
      <p:sp>
        <p:nvSpPr>
          <p:cNvPr id="3" name="内容占位符 2"/>
          <p:cNvSpPr>
            <a:spLocks noGrp="1"/>
          </p:cNvSpPr>
          <p:nvPr>
            <p:ph idx="1"/>
          </p:nvPr>
        </p:nvSpPr>
        <p:spPr>
          <a:xfrm>
            <a:off x="467544" y="1484784"/>
            <a:ext cx="8219256" cy="4641379"/>
          </a:xfrm>
        </p:spPr>
        <p:txBody>
          <a:bodyPr/>
          <a:lstStyle/>
          <a:p>
            <a:pPr>
              <a:buBlip>
                <a:blip r:embed="rId3"/>
              </a:buBlip>
            </a:pPr>
            <a:r>
              <a:rPr lang="en-US" altLang="zh-CN" sz="2400" dirty="0" smtClean="0"/>
              <a:t>The Oracle of Delphi</a:t>
            </a:r>
          </a:p>
          <a:p>
            <a:pPr lvl="1">
              <a:buBlip>
                <a:blip r:embed="rId4"/>
              </a:buBlip>
            </a:pPr>
            <a:r>
              <a:rPr lang="en-US" altLang="zh-C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did the Oracle of Delphi say?</a:t>
            </a:r>
          </a:p>
          <a:p>
            <a:pPr marL="457200" lvl="1" indent="0">
              <a:buNone/>
            </a:pPr>
            <a:r>
              <a:rPr lang="en-US" altLang="zh-CN" sz="2000" dirty="0" smtClean="0"/>
              <a:t>     --- No one is wiser than Socrates.</a:t>
            </a:r>
          </a:p>
          <a:p>
            <a:pPr lvl="1">
              <a:buBlip>
                <a:blip r:embed="rId4"/>
              </a:buBlip>
            </a:pPr>
            <a:r>
              <a:rPr lang="en-US" altLang="zh-C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did Socrates think when he heard this?</a:t>
            </a:r>
          </a:p>
          <a:p>
            <a:pPr marL="457200" lvl="1" indent="0">
              <a:buNone/>
            </a:pPr>
            <a:r>
              <a:rPr lang="en-US" altLang="zh-CN" sz="2000" dirty="0"/>
              <a:t> </a:t>
            </a:r>
            <a:r>
              <a:rPr lang="en-US" altLang="zh-CN" sz="2000" dirty="0" smtClean="0"/>
              <a:t>    --- I know nothing.</a:t>
            </a:r>
          </a:p>
          <a:p>
            <a:pPr lvl="1">
              <a:buBlip>
                <a:blip r:embed="rId4"/>
              </a:buBlip>
            </a:pPr>
            <a:r>
              <a:rPr lang="en-US" altLang="zh-C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did Socrates believe what the god wanted him to do?</a:t>
            </a:r>
          </a:p>
          <a:p>
            <a:pPr marL="457200" lvl="1" indent="0">
              <a:buNone/>
            </a:pPr>
            <a:r>
              <a:rPr lang="en-US" altLang="zh-CN" sz="2000" dirty="0"/>
              <a:t> </a:t>
            </a:r>
            <a:r>
              <a:rPr lang="en-US" altLang="zh-CN" sz="2000" dirty="0" smtClean="0"/>
              <a:t>    --- Find someone wiser than he.</a:t>
            </a:r>
          </a:p>
          <a:p>
            <a:pPr lvl="1">
              <a:buBlip>
                <a:blip r:embed="rId4"/>
              </a:buBlip>
            </a:pPr>
            <a:r>
              <a:rPr lang="en-US" altLang="zh-C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How did Socrates go about obeying the oracle?</a:t>
            </a:r>
          </a:p>
          <a:p>
            <a:pPr marL="457200" lvl="1" indent="0">
              <a:buNone/>
            </a:pPr>
            <a:r>
              <a:rPr lang="en-US" altLang="zh-CN" sz="2000" dirty="0"/>
              <a:t> </a:t>
            </a:r>
            <a:r>
              <a:rPr lang="en-US" altLang="zh-CN" sz="2000" dirty="0" smtClean="0"/>
              <a:t>    --- He questioned many people with great reputations for knowledge, but found that they did not possess knowledge at all.</a:t>
            </a:r>
          </a:p>
          <a:p>
            <a:pPr lvl="1">
              <a:buBlip>
                <a:blip r:embed="rId4"/>
              </a:buBlip>
            </a:pPr>
            <a:r>
              <a:rPr lang="en-US" altLang="zh-C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conclusion did Socrates reach?</a:t>
            </a:r>
          </a:p>
          <a:p>
            <a:pPr marL="457200" lvl="1" indent="0">
              <a:buNone/>
            </a:pPr>
            <a:r>
              <a:rPr lang="en-US" altLang="zh-CN" sz="2000" dirty="0"/>
              <a:t> </a:t>
            </a:r>
            <a:r>
              <a:rPr lang="en-US" altLang="zh-CN" sz="2000" dirty="0" smtClean="0"/>
              <a:t>    --- I know more than they do in that I know that I do not know.</a:t>
            </a:r>
            <a:endParaRPr lang="zh-CN" altLang="en-US" sz="2000" dirty="0"/>
          </a:p>
        </p:txBody>
      </p:sp>
      <p:sp>
        <p:nvSpPr>
          <p:cNvPr id="5" name="灯片编号占位符 4"/>
          <p:cNvSpPr>
            <a:spLocks noGrp="1"/>
          </p:cNvSpPr>
          <p:nvPr>
            <p:ph type="sldNum" sz="quarter" idx="12"/>
          </p:nvPr>
        </p:nvSpPr>
        <p:spPr/>
        <p:txBody>
          <a:bodyPr/>
          <a:lstStyle/>
          <a:p>
            <a:fld id="{6896533A-E7E7-4A3E-AADB-59A59FE3C937}" type="slidenum">
              <a:rPr lang="zh-CN" altLang="en-US" smtClean="0"/>
              <a:pPr/>
              <a:t>4</a:t>
            </a:fld>
            <a:endParaRPr lang="zh-CN" altLang="en-US"/>
          </a:p>
        </p:txBody>
      </p:sp>
    </p:spTree>
    <p:extLst>
      <p:ext uri="{BB962C8B-B14F-4D97-AF65-F5344CB8AC3E}">
        <p14:creationId xmlns:p14="http://schemas.microsoft.com/office/powerpoint/2010/main" val="33497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style>
          <a:lnRef idx="1">
            <a:schemeClr val="accent1"/>
          </a:lnRef>
          <a:fillRef idx="2">
            <a:schemeClr val="accent1"/>
          </a:fillRef>
          <a:effectRef idx="1">
            <a:schemeClr val="accent1"/>
          </a:effectRef>
          <a:fontRef idx="minor">
            <a:schemeClr val="dk1"/>
          </a:fontRef>
        </p:style>
        <p:txBody>
          <a:bodyPr/>
          <a:lstStyle/>
          <a:p>
            <a:pPr>
              <a:lnSpc>
                <a:spcPct val="120000"/>
              </a:lnSpc>
              <a:spcAft>
                <a:spcPts val="1800"/>
              </a:spcAft>
              <a:buNone/>
            </a:pPr>
            <a:r>
              <a:rPr lang="en-US" sz="2200" dirty="0" smtClean="0"/>
              <a:t>     When I conversed with him I came to see that, though a great many persons, and most of all he himself, thought that he was wise, yet he was not wise. Then I tried to prove to him that he was not wise, though he fancied that he was. By so doing I made him indignant, and many of the bystanders. So when I went away, I thought to myself, “I am wiser than this man: neither of us knows anything that is really worth knowing, but he thinks that he has knowledge when he has not, while I, having no knowledge, do not think that I have. I seem, at any rate to be a little wiser than he is on this point: I do not think that I know what I do not know.”    (p.34) </a:t>
            </a:r>
            <a:endParaRPr lang="en-US" sz="2200" dirty="0"/>
          </a:p>
        </p:txBody>
      </p:sp>
      <p:sp>
        <p:nvSpPr>
          <p:cNvPr id="4" name="Slide Number Placeholder 3"/>
          <p:cNvSpPr>
            <a:spLocks noGrp="1"/>
          </p:cNvSpPr>
          <p:nvPr>
            <p:ph type="sldNum" sz="quarter" idx="12"/>
          </p:nvPr>
        </p:nvSpPr>
        <p:spPr/>
        <p:txBody>
          <a:bodyPr/>
          <a:lstStyle/>
          <a:p>
            <a:fld id="{6896533A-E7E7-4A3E-AADB-59A59FE3C937}" type="slidenum">
              <a:rPr lang="zh-CN" altLang="en-US" smtClean="0"/>
              <a:pPr/>
              <a:t>5</a:t>
            </a:fld>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81000" y="1219200"/>
            <a:ext cx="8291264" cy="5073427"/>
          </a:xfrm>
        </p:spPr>
        <p:txBody>
          <a:bodyPr/>
          <a:lstStyle/>
          <a:p>
            <a:pPr>
              <a:lnSpc>
                <a:spcPct val="150000"/>
              </a:lnSpc>
              <a:buNone/>
            </a:pPr>
            <a:r>
              <a:rPr lang="en-US" altLang="zh-CN" sz="2800" dirty="0" smtClean="0"/>
              <a:t>3. Socrates’ method of questioning</a:t>
            </a:r>
          </a:p>
          <a:p>
            <a:pPr>
              <a:lnSpc>
                <a:spcPct val="150000"/>
              </a:lnSpc>
              <a:buNone/>
            </a:pPr>
            <a:endParaRPr lang="en-US" altLang="zh-CN" sz="2800" dirty="0" smtClean="0"/>
          </a:p>
          <a:p>
            <a:pPr lvl="1">
              <a:lnSpc>
                <a:spcPct val="150000"/>
              </a:lnSpc>
              <a:buBlip>
                <a:blip r:embed="rId3"/>
              </a:buBlip>
            </a:pPr>
            <a:r>
              <a:rPr lang="en-US" altLang="zh-CN" sz="2400" dirty="0" smtClean="0">
                <a:solidFill>
                  <a:srgbClr val="000000"/>
                </a:solidFill>
              </a:rPr>
              <a:t>The most powerful feature of the method is that instead of simply being given information, the pupils discover for themselves their own  ignorance and are skillfully led to discover the truth on their own.</a:t>
            </a:r>
            <a:endParaRPr lang="en-US" altLang="zh-CN" sz="2800" dirty="0" smtClean="0"/>
          </a:p>
        </p:txBody>
      </p:sp>
      <p:sp>
        <p:nvSpPr>
          <p:cNvPr id="4" name="灯片编号占位符 3"/>
          <p:cNvSpPr>
            <a:spLocks noGrp="1"/>
          </p:cNvSpPr>
          <p:nvPr>
            <p:ph type="sldNum" sz="quarter" idx="12"/>
          </p:nvPr>
        </p:nvSpPr>
        <p:spPr/>
        <p:txBody>
          <a:bodyPr/>
          <a:lstStyle/>
          <a:p>
            <a:fld id="{6896533A-E7E7-4A3E-AADB-59A59FE3C937}" type="slidenum">
              <a:rPr lang="zh-CN" altLang="en-US" smtClean="0"/>
              <a:pPr/>
              <a:t>6</a:t>
            </a:fld>
            <a:endParaRPr lang="zh-CN" altLang="en-US"/>
          </a:p>
        </p:txBody>
      </p:sp>
    </p:spTree>
    <p:extLst>
      <p:ext uri="{BB962C8B-B14F-4D97-AF65-F5344CB8AC3E}">
        <p14:creationId xmlns:p14="http://schemas.microsoft.com/office/powerpoint/2010/main" val="1549649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lnSpc>
                <a:spcPct val="150000"/>
              </a:lnSpc>
              <a:buBlip>
                <a:blip r:embed="rId2"/>
              </a:buBlip>
            </a:pPr>
            <a:r>
              <a:rPr lang="en-US" altLang="zh-CN" sz="2400" dirty="0" smtClean="0"/>
              <a:t>Pose a question: what is X? X refers to some property.</a:t>
            </a:r>
          </a:p>
          <a:p>
            <a:pPr marL="457200" lvl="1" indent="0">
              <a:lnSpc>
                <a:spcPct val="150000"/>
              </a:lnSpc>
              <a:buNone/>
            </a:pPr>
            <a:r>
              <a:rPr lang="en-US" altLang="zh-CN" sz="2400" dirty="0" smtClean="0"/>
              <a:t>    --- What’s Piety? --</a:t>
            </a:r>
            <a:r>
              <a:rPr lang="en-US" altLang="zh-CN" sz="2400" dirty="0" err="1" smtClean="0"/>
              <a:t>Euthyphro</a:t>
            </a:r>
            <a:endParaRPr lang="en-US" altLang="zh-CN" sz="2400" dirty="0" smtClean="0"/>
          </a:p>
          <a:p>
            <a:pPr marL="457200" lvl="1" indent="0">
              <a:lnSpc>
                <a:spcPct val="150000"/>
              </a:lnSpc>
              <a:buNone/>
            </a:pPr>
            <a:r>
              <a:rPr lang="en-US" altLang="zh-CN" sz="2400" dirty="0" smtClean="0"/>
              <a:t>    --- What’s Justice? -- Republic</a:t>
            </a:r>
          </a:p>
          <a:p>
            <a:pPr marL="457200" lvl="1" indent="0">
              <a:lnSpc>
                <a:spcPct val="150000"/>
              </a:lnSpc>
              <a:buNone/>
            </a:pPr>
            <a:r>
              <a:rPr lang="en-US" altLang="zh-CN" sz="2400" dirty="0" smtClean="0"/>
              <a:t>    --- What’s Virtue? -- </a:t>
            </a:r>
            <a:r>
              <a:rPr lang="en-US" altLang="zh-CN" sz="2400" dirty="0" err="1" smtClean="0"/>
              <a:t>Meno</a:t>
            </a:r>
            <a:endParaRPr lang="en-US" altLang="zh-CN" sz="2400" dirty="0" smtClean="0"/>
          </a:p>
          <a:p>
            <a:pPr marL="457200" lvl="1" indent="0">
              <a:lnSpc>
                <a:spcPct val="150000"/>
              </a:lnSpc>
              <a:buNone/>
            </a:pPr>
            <a:r>
              <a:rPr lang="en-US" altLang="zh-CN" sz="2400" dirty="0" smtClean="0"/>
              <a:t>    --- What’s meaning? -- Sophist</a:t>
            </a:r>
          </a:p>
          <a:p>
            <a:pPr marL="457200" lvl="1" indent="0">
              <a:lnSpc>
                <a:spcPct val="150000"/>
              </a:lnSpc>
              <a:buNone/>
            </a:pPr>
            <a:r>
              <a:rPr lang="en-US" altLang="zh-CN" sz="2400" dirty="0" smtClean="0"/>
              <a:t>    --- What’s Love? -- Symposium</a:t>
            </a:r>
          </a:p>
          <a:p>
            <a:pPr>
              <a:buNone/>
            </a:pPr>
            <a:endParaRPr lang="en-US" dirty="0"/>
          </a:p>
        </p:txBody>
      </p:sp>
      <p:sp>
        <p:nvSpPr>
          <p:cNvPr id="4" name="Slide Number Placeholder 3"/>
          <p:cNvSpPr>
            <a:spLocks noGrp="1"/>
          </p:cNvSpPr>
          <p:nvPr>
            <p:ph type="sldNum" sz="quarter" idx="12"/>
          </p:nvPr>
        </p:nvSpPr>
        <p:spPr/>
        <p:txBody>
          <a:bodyPr/>
          <a:lstStyle/>
          <a:p>
            <a:fld id="{6896533A-E7E7-4A3E-AADB-59A59FE3C937}" type="slidenum">
              <a:rPr lang="zh-CN" altLang="en-US" smtClean="0"/>
              <a:pPr/>
              <a:t>7</a:t>
            </a:fld>
            <a:endParaRPr lang="zh-CN" altLang="en-US"/>
          </a:p>
        </p:txBody>
      </p:sp>
      <p:sp>
        <p:nvSpPr>
          <p:cNvPr id="5" name="标题 3"/>
          <p:cNvSpPr>
            <a:spLocks noGrp="1"/>
          </p:cNvSpPr>
          <p:nvPr>
            <p:ph type="title"/>
          </p:nvPr>
        </p:nvSpPr>
        <p:spPr>
          <a:xfrm>
            <a:off x="457200" y="381000"/>
            <a:ext cx="8229600" cy="1143000"/>
          </a:xfrm>
        </p:spPr>
        <p:txBody>
          <a:bodyPr/>
          <a:lstStyle/>
          <a:p>
            <a:pPr algn="l"/>
            <a:r>
              <a:rPr lang="en-US" altLang="zh-CN" sz="2800" dirty="0" smtClean="0"/>
              <a:t>3.1 Stages of Socrates’ questioning</a:t>
            </a:r>
            <a:endParaRPr lang="zh-CN"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153400" cy="4983163"/>
          </a:xfrm>
        </p:spPr>
        <p:txBody>
          <a:bodyPr anchor="t"/>
          <a:lstStyle/>
          <a:p>
            <a:pPr>
              <a:spcAft>
                <a:spcPts val="2400"/>
              </a:spcAft>
              <a:buBlip>
                <a:blip r:embed="rId2"/>
              </a:buBlip>
            </a:pPr>
            <a:r>
              <a:rPr lang="en-US" altLang="zh-CN" sz="2400" dirty="0" smtClean="0">
                <a:solidFill>
                  <a:srgbClr val="000000"/>
                </a:solidFill>
              </a:rPr>
              <a:t>Socrates admits his own ignorance; his partner confidently put forth a definition of X.</a:t>
            </a:r>
          </a:p>
          <a:p>
            <a:pPr>
              <a:spcAft>
                <a:spcPts val="2400"/>
              </a:spcAft>
              <a:buBlip>
                <a:blip r:embed="rId2"/>
              </a:buBlip>
            </a:pPr>
            <a:r>
              <a:rPr lang="en-US" altLang="zh-CN" sz="2400" dirty="0" smtClean="0">
                <a:solidFill>
                  <a:srgbClr val="000000"/>
                </a:solidFill>
              </a:rPr>
              <a:t>Socrates examines the definition and discovers that it is inadequate.</a:t>
            </a:r>
          </a:p>
          <a:p>
            <a:pPr>
              <a:spcAft>
                <a:spcPts val="2400"/>
              </a:spcAft>
              <a:buBlip>
                <a:blip r:embed="rId2"/>
              </a:buBlip>
            </a:pPr>
            <a:r>
              <a:rPr lang="en-US" altLang="zh-CN" sz="2400" dirty="0" smtClean="0">
                <a:solidFill>
                  <a:srgbClr val="000000"/>
                </a:solidFill>
              </a:rPr>
              <a:t>His partner improves his definition; Socrates examines it again; the new definition is once again found to fail.</a:t>
            </a:r>
          </a:p>
          <a:p>
            <a:pPr>
              <a:spcAft>
                <a:spcPts val="2400"/>
              </a:spcAft>
              <a:buBlip>
                <a:blip r:embed="rId2"/>
              </a:buBlip>
            </a:pPr>
            <a:r>
              <a:rPr lang="en-US" altLang="zh-CN" sz="2400" dirty="0" smtClean="0">
                <a:solidFill>
                  <a:srgbClr val="000000"/>
                </a:solidFill>
              </a:rPr>
              <a:t>The process are repeated several times until his partner realizes that he doesn’t really know what he is talking about. </a:t>
            </a:r>
          </a:p>
          <a:p>
            <a:pPr>
              <a:spcAft>
                <a:spcPts val="2400"/>
              </a:spcAft>
              <a:buNone/>
            </a:pPr>
            <a:endParaRPr lang="en-US" dirty="0"/>
          </a:p>
        </p:txBody>
      </p:sp>
      <p:sp>
        <p:nvSpPr>
          <p:cNvPr id="4" name="Slide Number Placeholder 3"/>
          <p:cNvSpPr>
            <a:spLocks noGrp="1"/>
          </p:cNvSpPr>
          <p:nvPr>
            <p:ph type="sldNum" sz="quarter" idx="12"/>
          </p:nvPr>
        </p:nvSpPr>
        <p:spPr/>
        <p:txBody>
          <a:bodyPr/>
          <a:lstStyle/>
          <a:p>
            <a:fld id="{6896533A-E7E7-4A3E-AADB-59A59FE3C937}" type="slidenum">
              <a:rPr lang="zh-CN" altLang="en-US" smtClean="0"/>
              <a:pPr/>
              <a:t>8</a:t>
            </a:fld>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Reading: Plato’s </a:t>
            </a:r>
            <a:r>
              <a:rPr lang="en-US" sz="2800" i="1" dirty="0" err="1" smtClean="0"/>
              <a:t>Laches</a:t>
            </a:r>
            <a:endParaRPr lang="en-US" sz="2800" i="1" dirty="0"/>
          </a:p>
        </p:txBody>
      </p:sp>
      <p:sp>
        <p:nvSpPr>
          <p:cNvPr id="3" name="Content Placeholder 2"/>
          <p:cNvSpPr>
            <a:spLocks noGrp="1"/>
          </p:cNvSpPr>
          <p:nvPr>
            <p:ph idx="1"/>
          </p:nvPr>
        </p:nvSpPr>
        <p:spPr/>
        <p:txBody>
          <a:bodyPr/>
          <a:lstStyle/>
          <a:p>
            <a:pPr>
              <a:spcAft>
                <a:spcPts val="1800"/>
              </a:spcAft>
              <a:buNone/>
            </a:pPr>
            <a:r>
              <a:rPr lang="en-US" sz="2400" dirty="0" smtClean="0"/>
              <a:t>1. What’s the first definition of courage </a:t>
            </a:r>
            <a:r>
              <a:rPr lang="en-US" sz="2400" dirty="0" err="1" smtClean="0"/>
              <a:t>Laches</a:t>
            </a:r>
            <a:r>
              <a:rPr lang="en-US" sz="2400" dirty="0" smtClean="0"/>
              <a:t> offers? And how does he feel about his definition?</a:t>
            </a:r>
          </a:p>
          <a:p>
            <a:pPr>
              <a:spcAft>
                <a:spcPts val="1800"/>
              </a:spcAft>
              <a:buNone/>
            </a:pPr>
            <a:r>
              <a:rPr lang="en-US" sz="2400" dirty="0" smtClean="0"/>
              <a:t>2. Is Socrates satisfied with his definition? Why?</a:t>
            </a:r>
          </a:p>
          <a:p>
            <a:pPr>
              <a:spcAft>
                <a:spcPts val="1800"/>
              </a:spcAft>
              <a:buNone/>
            </a:pPr>
            <a:r>
              <a:rPr lang="en-US" sz="2400" dirty="0" smtClean="0"/>
              <a:t>3. What does Socrates mean by “common quality”?</a:t>
            </a:r>
          </a:p>
          <a:p>
            <a:pPr>
              <a:spcAft>
                <a:spcPts val="1800"/>
              </a:spcAft>
              <a:buNone/>
            </a:pPr>
            <a:r>
              <a:rPr lang="en-US" sz="2400" dirty="0" smtClean="0"/>
              <a:t>4. What is the second definition of courage </a:t>
            </a:r>
            <a:r>
              <a:rPr lang="en-US" sz="2400" dirty="0" err="1" smtClean="0"/>
              <a:t>Laches</a:t>
            </a:r>
            <a:r>
              <a:rPr lang="en-US" sz="2400" dirty="0" smtClean="0"/>
              <a:t> offers?</a:t>
            </a:r>
          </a:p>
          <a:p>
            <a:pPr>
              <a:spcAft>
                <a:spcPts val="1800"/>
              </a:spcAft>
              <a:buNone/>
            </a:pPr>
            <a:r>
              <a:rPr lang="en-US" sz="2400" dirty="0" smtClean="0"/>
              <a:t>5. What’s the problem of the second definition?</a:t>
            </a:r>
          </a:p>
          <a:p>
            <a:pPr>
              <a:spcAft>
                <a:spcPts val="1800"/>
              </a:spcAft>
              <a:buNone/>
            </a:pPr>
            <a:r>
              <a:rPr lang="en-US" sz="2400" dirty="0" smtClean="0"/>
              <a:t>6. How does </a:t>
            </a:r>
            <a:r>
              <a:rPr lang="en-US" sz="2400" dirty="0" err="1" smtClean="0"/>
              <a:t>Laches</a:t>
            </a:r>
            <a:r>
              <a:rPr lang="en-US" sz="2400" dirty="0" smtClean="0"/>
              <a:t> feel about his definitions of courage in the end? </a:t>
            </a:r>
            <a:endParaRPr lang="en-US" sz="2400" dirty="0"/>
          </a:p>
        </p:txBody>
      </p:sp>
      <p:sp>
        <p:nvSpPr>
          <p:cNvPr id="4" name="Slide Number Placeholder 3"/>
          <p:cNvSpPr>
            <a:spLocks noGrp="1"/>
          </p:cNvSpPr>
          <p:nvPr>
            <p:ph type="sldNum" sz="quarter" idx="12"/>
          </p:nvPr>
        </p:nvSpPr>
        <p:spPr/>
        <p:txBody>
          <a:bodyPr/>
          <a:lstStyle/>
          <a:p>
            <a:fld id="{6896533A-E7E7-4A3E-AADB-59A59FE3C937}" type="slidenum">
              <a:rPr lang="zh-CN" altLang="en-US" smtClean="0"/>
              <a:pPr/>
              <a:t>9</a:t>
            </a:fld>
            <a:endParaRPr lang="zh-CN" altLang="en-US"/>
          </a:p>
        </p:txBody>
      </p:sp>
    </p:spTree>
  </p:cSld>
  <p:clrMapOvr>
    <a:masterClrMapping/>
  </p:clrMapOvr>
</p:sld>
</file>

<file path=ppt/theme/theme1.xml><?xml version="1.0" encoding="utf-8"?>
<a:theme xmlns:a="http://schemas.openxmlformats.org/drawingml/2006/main" name="主题1">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1844</TotalTime>
  <Words>736</Words>
  <Application>Microsoft Office PowerPoint</Application>
  <PresentationFormat>全屏显示(4:3)</PresentationFormat>
  <Paragraphs>66</Paragraphs>
  <Slides>10</Slides>
  <Notes>5</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主题1</vt:lpstr>
      <vt:lpstr>Classical Western Thought</vt:lpstr>
      <vt:lpstr>1. Who is Socrates?</vt:lpstr>
      <vt:lpstr>PowerPoint 演示文稿</vt:lpstr>
      <vt:lpstr>2. What does Socrates do?—Exposing ignorance</vt:lpstr>
      <vt:lpstr>PowerPoint 演示文稿</vt:lpstr>
      <vt:lpstr>PowerPoint 演示文稿</vt:lpstr>
      <vt:lpstr>3.1 Stages of Socrates’ questioning</vt:lpstr>
      <vt:lpstr>PowerPoint 演示文稿</vt:lpstr>
      <vt:lpstr>Reading: Plato’s Laches</vt:lpstr>
      <vt:lpstr>3.2 How does Socrates attack a definition?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Socrates and Plato</dc:title>
  <dc:creator>Zhen</dc:creator>
  <cp:lastModifiedBy>Zhen</cp:lastModifiedBy>
  <cp:revision>103</cp:revision>
  <dcterms:created xsi:type="dcterms:W3CDTF">2012-10-15T08:36:06Z</dcterms:created>
  <dcterms:modified xsi:type="dcterms:W3CDTF">2013-11-18T13:34:33Z</dcterms:modified>
</cp:coreProperties>
</file>